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3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Lst>
  <p:sldSz cx="9144000" cy="6858000" type="screen4x3"/>
  <p:notesSz cx="6858000" cy="9144000"/>
  <p:embeddedFontLst>
    <p:embeddedFont>
      <p:font typeface="Arial Black" panose="020B0A04020102020204" pitchFamily="34" charset="0"/>
      <p:regular r:id="rId39"/>
      <p:bold r:id="rId40"/>
    </p:embeddedFont>
    <p:embeddedFont>
      <p:font typeface="Bookman Old Style" panose="02050604050505020204" pitchFamily="18" charset="0"/>
      <p:regular r:id="rId41"/>
      <p:bold r:id="rId42"/>
      <p:italic r:id="rId43"/>
      <p:boldItalic r:id="rId44"/>
    </p:embeddedFont>
    <p:embeddedFont>
      <p:font typeface="Calibri" panose="020F0502020204030204" pitchFamily="34" charset="0"/>
      <p:regular r:id="rId45"/>
      <p:bold r:id="rId46"/>
      <p:italic r:id="rId47"/>
      <p:boldItalic r:id="rId48"/>
    </p:embeddedFont>
    <p:embeddedFont>
      <p:font typeface="Gill Sans" panose="020B0604020202020204" charset="0"/>
      <p:regular r:id="rId49"/>
      <p:bold r:id="rId50"/>
    </p:embeddedFont>
    <p:embeddedFont>
      <p:font typeface="Helvetica Neue" panose="020B0604020202020204" charset="0"/>
      <p:regular r:id="rId51"/>
      <p:bold r:id="rId52"/>
      <p:italic r:id="rId53"/>
      <p:boldItalic r:id="rId54"/>
    </p:embeddedFont>
    <p:embeddedFont>
      <p:font typeface="Tahoma" panose="020B0604030504040204" pitchFamily="34" charset="0"/>
      <p:regular r:id="rId55"/>
      <p:bold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jrXJFW7WOmLZipk3gL7dmFo2iu1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945EE9-2443-46F1-9332-CEBB18A8A924}">
  <a:tblStyle styleId="{0D945EE9-2443-46F1-9332-CEBB18A8A92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1450"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customschemas.google.com/relationships/presentationmetadata" Target="metadata"/><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font" Target="fonts/font1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62" name="Google Shape;262;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initial step in the AUP is the model workflow which begins with the Inception phase. Here project scope, risks, costs  and  schedule,  and  project  feasibility  are  defined,  including  the  preparation  for  the  project  environment.</a:t>
            </a:r>
            <a:endParaRPr/>
          </a:p>
          <a:p>
            <a:pPr marL="0" lvl="0" indent="0" algn="l" rtl="0">
              <a:spcBef>
                <a:spcPts val="0"/>
              </a:spcBef>
              <a:spcAft>
                <a:spcPts val="0"/>
              </a:spcAft>
              <a:buNone/>
            </a:pP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The requirement's phase includes identifying the stakeholders, understanding the user's problem, establishing a basis of estimation, and defining the user interface for the system. Although these activities occur during the Inception and Elaboration phases, they can continue through other phases to improve the  unfolding design.</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During the construction phase, user stories are implemented and iteratively reworked to reflect the expanding understanding of the problem domain as the project progresses</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263" name="Google Shape;263;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rgbClr val="000000"/>
                </a:solidFill>
                <a:latin typeface="Calibri"/>
                <a:ea typeface="Calibri"/>
                <a:cs typeface="Calibri"/>
                <a:sym typeface="Calibri"/>
              </a:rPr>
              <a:t>12</a:t>
            </a:fld>
            <a:endParaRPr sz="1200">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8" name="Google Shape;308;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initial step in the AUP is the model workflow which begins with the Inception phase. Here project scope, risks, costs  and  schedule,  and  project  feasibility  are  defined,  including  the  preparation  for  the  project  environment.</a:t>
            </a:r>
            <a:endParaRPr/>
          </a:p>
          <a:p>
            <a:pPr marL="0" lvl="0" indent="0" algn="l" rtl="0">
              <a:spcBef>
                <a:spcPts val="0"/>
              </a:spcBef>
              <a:spcAft>
                <a:spcPts val="0"/>
              </a:spcAft>
              <a:buNone/>
            </a:pP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The requirement's phase includes identifying the stakeholders, understanding the user's problem, establishing a basis of estimation, and defining the user interface for the system. Although these activities occur during the Inception and Elaboration phases, they can continue through other phases to improve the  unfolding design.</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During the construction phase, user stories are implemented and iteratively reworked to reflect the expanding understanding of the problem domain as the project progresses</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309" name="Google Shape;309;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rgbClr val="000000"/>
                </a:solidFill>
                <a:latin typeface="Calibri"/>
                <a:ea typeface="Calibri"/>
                <a:cs typeface="Calibri"/>
                <a:sym typeface="Calibri"/>
              </a:rPr>
              <a:t>16</a:t>
            </a:fld>
            <a:endParaRPr sz="1200">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
        <p:nvSpPr>
          <p:cNvPr id="402" name="Google Shape;402;p23:notes"/>
          <p:cNvSpPr txBox="1"/>
          <p:nvPr/>
        </p:nvSpPr>
        <p:spPr>
          <a:xfrm>
            <a:off x="3816932" y="9372997"/>
            <a:ext cx="2918831" cy="493316"/>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rgbClr val="000000"/>
                </a:solidFill>
                <a:latin typeface="Gill Sans"/>
                <a:ea typeface="Gill Sans"/>
                <a:cs typeface="Gill Sans"/>
                <a:sym typeface="Gill Sans"/>
              </a:rPr>
              <a:t>23</a:t>
            </a:fld>
            <a:endParaRPr sz="1200">
              <a:solidFill>
                <a:srgbClr val="000000"/>
              </a:solidFill>
              <a:latin typeface="Gill Sans"/>
              <a:ea typeface="Gill Sans"/>
              <a:cs typeface="Gill Sans"/>
              <a:sym typeface="Gill Sans"/>
            </a:endParaRPr>
          </a:p>
        </p:txBody>
      </p:sp>
      <p:sp>
        <p:nvSpPr>
          <p:cNvPr id="403" name="Google Shape;40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4" name="Google Shape;404;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
        <p:nvSpPr>
          <p:cNvPr id="452" name="Google Shape;452;p29:notes"/>
          <p:cNvSpPr txBox="1"/>
          <p:nvPr/>
        </p:nvSpPr>
        <p:spPr>
          <a:xfrm>
            <a:off x="3816932" y="9372997"/>
            <a:ext cx="2918831" cy="493316"/>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rgbClr val="000000"/>
                </a:solidFill>
                <a:latin typeface="Gill Sans"/>
                <a:ea typeface="Gill Sans"/>
                <a:cs typeface="Gill Sans"/>
                <a:sym typeface="Gill Sans"/>
              </a:rPr>
              <a:t>29</a:t>
            </a:fld>
            <a:endParaRPr sz="1200">
              <a:solidFill>
                <a:srgbClr val="000000"/>
              </a:solidFill>
              <a:latin typeface="Gill Sans"/>
              <a:ea typeface="Gill Sans"/>
              <a:cs typeface="Gill Sans"/>
              <a:sym typeface="Gill Sans"/>
            </a:endParaRPr>
          </a:p>
        </p:txBody>
      </p:sp>
      <p:sp>
        <p:nvSpPr>
          <p:cNvPr id="453" name="Google Shape;453;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4" name="Google Shape;454;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11" name="Google Shape;211;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initial step in the AUP is the model workflow which begins with the Inception phase. Here project scope, risks, costs  and  schedule,  and  project  feasibility  are  defined,  including  the  preparation  for  the  project  environment.</a:t>
            </a:r>
            <a:endParaRPr/>
          </a:p>
          <a:p>
            <a:pPr marL="0" lvl="0" indent="0" algn="l" rtl="0">
              <a:spcBef>
                <a:spcPts val="0"/>
              </a:spcBef>
              <a:spcAft>
                <a:spcPts val="0"/>
              </a:spcAft>
              <a:buNone/>
            </a:pP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The requirement's phase includes identifying the stakeholders, understanding the user's problem, establishing a basis of estimation, and defining the user interface for the system. Although these activities occur during the Inception and Elaboration phases, they can continue through other phases to improve the  unfolding design.</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During the construction phase, user stories are implemented and iteratively reworked to reflect the expanding understanding of the problem domain as the project progresses</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212" name="Google Shape;212;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rgbClr val="000000"/>
                </a:solidFill>
                <a:latin typeface="Calibri"/>
                <a:ea typeface="Calibri"/>
                <a:cs typeface="Calibri"/>
                <a:sym typeface="Calibri"/>
              </a:rPr>
              <a:t>6</a:t>
            </a:fld>
            <a:endParaRPr sz="1200">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8"/>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4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9"/>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9"/>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0"/>
        <p:cNvGrpSpPr/>
        <p:nvPr/>
      </p:nvGrpSpPr>
      <p:grpSpPr>
        <a:xfrm>
          <a:off x="0" y="0"/>
          <a:ext cx="0" cy="0"/>
          <a:chOff x="0" y="0"/>
          <a:chExt cx="0" cy="0"/>
        </a:xfrm>
      </p:grpSpPr>
      <p:sp>
        <p:nvSpPr>
          <p:cNvPr id="91" name="Google Shape;91;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4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3" name="Google Shape;93;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6"/>
        <p:cNvGrpSpPr/>
        <p:nvPr/>
      </p:nvGrpSpPr>
      <p:grpSpPr>
        <a:xfrm>
          <a:off x="0" y="0"/>
          <a:ext cx="0" cy="0"/>
          <a:chOff x="0" y="0"/>
          <a:chExt cx="0" cy="0"/>
        </a:xfrm>
      </p:grpSpPr>
      <p:sp>
        <p:nvSpPr>
          <p:cNvPr id="97" name="Google Shape;97;p5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5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99" name="Google Shape;99;p5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5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2"/>
        <p:cNvGrpSpPr/>
        <p:nvPr/>
      </p:nvGrpSpPr>
      <p:grpSpPr>
        <a:xfrm>
          <a:off x="0" y="0"/>
          <a:ext cx="0" cy="0"/>
          <a:chOff x="0" y="0"/>
          <a:chExt cx="0" cy="0"/>
        </a:xfrm>
      </p:grpSpPr>
      <p:sp>
        <p:nvSpPr>
          <p:cNvPr id="103" name="Google Shape;103;p5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5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05" name="Google Shape;105;p5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5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8"/>
        <p:cNvGrpSpPr/>
        <p:nvPr/>
      </p:nvGrpSpPr>
      <p:grpSpPr>
        <a:xfrm>
          <a:off x="0" y="0"/>
          <a:ext cx="0" cy="0"/>
          <a:chOff x="0" y="0"/>
          <a:chExt cx="0" cy="0"/>
        </a:xfrm>
      </p:grpSpPr>
      <p:sp>
        <p:nvSpPr>
          <p:cNvPr id="109" name="Google Shape;109;p5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5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11" name="Google Shape;111;p5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12" name="Google Shape;112;p5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5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5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5"/>
        <p:cNvGrpSpPr/>
        <p:nvPr/>
      </p:nvGrpSpPr>
      <p:grpSpPr>
        <a:xfrm>
          <a:off x="0" y="0"/>
          <a:ext cx="0" cy="0"/>
          <a:chOff x="0" y="0"/>
          <a:chExt cx="0" cy="0"/>
        </a:xfrm>
      </p:grpSpPr>
      <p:sp>
        <p:nvSpPr>
          <p:cNvPr id="116" name="Google Shape;116;p5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5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18" name="Google Shape;118;p5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19" name="Google Shape;119;p5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20" name="Google Shape;120;p5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21" name="Google Shape;121;p5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5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5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5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5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5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5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5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5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5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3"/>
        <p:cNvGrpSpPr/>
        <p:nvPr/>
      </p:nvGrpSpPr>
      <p:grpSpPr>
        <a:xfrm>
          <a:off x="0" y="0"/>
          <a:ext cx="0" cy="0"/>
          <a:chOff x="0" y="0"/>
          <a:chExt cx="0" cy="0"/>
        </a:xfrm>
      </p:grpSpPr>
      <p:sp>
        <p:nvSpPr>
          <p:cNvPr id="134" name="Google Shape;134;p5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5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36" name="Google Shape;136;p5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37" name="Google Shape;137;p5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5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5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0"/>
        <p:cNvGrpSpPr/>
        <p:nvPr/>
      </p:nvGrpSpPr>
      <p:grpSpPr>
        <a:xfrm>
          <a:off x="0" y="0"/>
          <a:ext cx="0" cy="0"/>
          <a:chOff x="0" y="0"/>
          <a:chExt cx="0" cy="0"/>
        </a:xfrm>
      </p:grpSpPr>
      <p:sp>
        <p:nvSpPr>
          <p:cNvPr id="141" name="Google Shape;141;p57"/>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57"/>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43" name="Google Shape;143;p57"/>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44" name="Google Shape;144;p5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5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5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7"/>
        <p:cNvGrpSpPr/>
        <p:nvPr/>
      </p:nvGrpSpPr>
      <p:grpSpPr>
        <a:xfrm>
          <a:off x="0" y="0"/>
          <a:ext cx="0" cy="0"/>
          <a:chOff x="0" y="0"/>
          <a:chExt cx="0" cy="0"/>
        </a:xfrm>
      </p:grpSpPr>
      <p:sp>
        <p:nvSpPr>
          <p:cNvPr id="148" name="Google Shape;148;p5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58"/>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0" name="Google Shape;150;p5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5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5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59"/>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59"/>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6" name="Google Shape;156;p5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5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5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0" name="Google Shape;30;p4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1" name="Google Shape;31;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
        <p:cNvGrpSpPr/>
        <p:nvPr/>
      </p:nvGrpSpPr>
      <p:grpSpPr>
        <a:xfrm>
          <a:off x="0" y="0"/>
          <a:ext cx="0" cy="0"/>
          <a:chOff x="0" y="0"/>
          <a:chExt cx="0" cy="0"/>
        </a:xfrm>
      </p:grpSpPr>
      <p:sp>
        <p:nvSpPr>
          <p:cNvPr id="35" name="Google Shape;35;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4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4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41" name="Google Shape;41;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4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4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4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4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4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4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7"/>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7"/>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47"/>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4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3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7" name="Google Shape;87;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png"/><Relationship Id="rId4" Type="http://schemas.openxmlformats.org/officeDocument/2006/relationships/image" Target="../media/image20.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
          <p:cNvSpPr txBox="1">
            <a:spLocks noGrp="1"/>
          </p:cNvSpPr>
          <p:nvPr>
            <p:ph type="ctrTitle"/>
          </p:nvPr>
        </p:nvSpPr>
        <p:spPr>
          <a:xfrm>
            <a:off x="1115616" y="3717032"/>
            <a:ext cx="8028384" cy="53149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3959"/>
              <a:buFont typeface="Bookman Old Style"/>
              <a:buNone/>
            </a:pPr>
            <a:r>
              <a:rPr lang="en-US" sz="3959">
                <a:latin typeface="Bookman Old Style"/>
                <a:ea typeface="Bookman Old Style"/>
                <a:cs typeface="Bookman Old Style"/>
                <a:sym typeface="Bookman Old Style"/>
              </a:rPr>
              <a:t>CSE 470 – Agile Methodology</a:t>
            </a:r>
            <a:endParaRPr sz="3959">
              <a:latin typeface="Bookman Old Style"/>
              <a:ea typeface="Bookman Old Style"/>
              <a:cs typeface="Bookman Old Style"/>
              <a:sym typeface="Bookman Old Style"/>
            </a:endParaRPr>
          </a:p>
        </p:txBody>
      </p:sp>
      <p:sp>
        <p:nvSpPr>
          <p:cNvPr id="164" name="Google Shape;164;p1"/>
          <p:cNvSpPr txBox="1">
            <a:spLocks noGrp="1"/>
          </p:cNvSpPr>
          <p:nvPr>
            <p:ph type="subTitle" idx="1"/>
          </p:nvPr>
        </p:nvSpPr>
        <p:spPr>
          <a:xfrm>
            <a:off x="5292080" y="4437112"/>
            <a:ext cx="3419872" cy="625624"/>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2960"/>
              <a:buNone/>
            </a:pPr>
            <a:r>
              <a:rPr lang="en-US" sz="2960">
                <a:latin typeface="Bookman Old Style"/>
                <a:ea typeface="Bookman Old Style"/>
                <a:cs typeface="Bookman Old Style"/>
                <a:sym typeface="Bookman Old Style"/>
              </a:rPr>
              <a:t>BRAC University</a:t>
            </a:r>
            <a:endParaRPr sz="2960">
              <a:latin typeface="Bookman Old Style"/>
              <a:ea typeface="Bookman Old Style"/>
              <a:cs typeface="Bookman Old Style"/>
              <a:sym typeface="Bookman Old Style"/>
            </a:endParaRPr>
          </a:p>
        </p:txBody>
      </p:sp>
      <p:pic>
        <p:nvPicPr>
          <p:cNvPr id="165" name="Google Shape;165;p1" descr="software-engineering-5b4daa8bab12ae7f4848c482.jpg"/>
          <p:cNvPicPr preferRelativeResize="0"/>
          <p:nvPr/>
        </p:nvPicPr>
        <p:blipFill rotWithShape="1">
          <a:blip r:embed="rId3">
            <a:alphaModFix/>
          </a:blip>
          <a:srcRect/>
          <a:stretch/>
        </p:blipFill>
        <p:spPr>
          <a:xfrm>
            <a:off x="0" y="0"/>
            <a:ext cx="9144000" cy="3581400"/>
          </a:xfrm>
          <a:prstGeom prst="rect">
            <a:avLst/>
          </a:prstGeom>
          <a:noFill/>
          <a:ln>
            <a:noFill/>
          </a:ln>
        </p:spPr>
      </p:pic>
      <p:pic>
        <p:nvPicPr>
          <p:cNvPr id="166" name="Google Shape;166;p1" descr="brac.png"/>
          <p:cNvPicPr preferRelativeResize="0"/>
          <p:nvPr/>
        </p:nvPicPr>
        <p:blipFill rotWithShape="1">
          <a:blip r:embed="rId4">
            <a:alphaModFix/>
          </a:blip>
          <a:srcRect/>
          <a:stretch/>
        </p:blipFill>
        <p:spPr>
          <a:xfrm>
            <a:off x="7884368" y="5733256"/>
            <a:ext cx="1259632" cy="11247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Unit Testing</a:t>
            </a:r>
            <a:endParaRPr/>
          </a:p>
        </p:txBody>
      </p:sp>
      <p:pic>
        <p:nvPicPr>
          <p:cNvPr id="249" name="Google Shape;249;p10"/>
          <p:cNvPicPr preferRelativeResize="0">
            <a:picLocks noGrp="1"/>
          </p:cNvPicPr>
          <p:nvPr>
            <p:ph type="body" idx="1"/>
          </p:nvPr>
        </p:nvPicPr>
        <p:blipFill rotWithShape="1">
          <a:blip r:embed="rId3">
            <a:alphaModFix/>
          </a:blip>
          <a:srcRect/>
          <a:stretch/>
        </p:blipFill>
        <p:spPr>
          <a:xfrm>
            <a:off x="4355976" y="1628800"/>
            <a:ext cx="4525963" cy="4525963"/>
          </a:xfrm>
          <a:prstGeom prst="rect">
            <a:avLst/>
          </a:prstGeom>
          <a:noFill/>
          <a:ln>
            <a:noFill/>
          </a:ln>
        </p:spPr>
      </p:pic>
      <p:sp>
        <p:nvSpPr>
          <p:cNvPr id="250" name="Google Shape;250;p10"/>
          <p:cNvSpPr txBox="1"/>
          <p:nvPr/>
        </p:nvSpPr>
        <p:spPr>
          <a:xfrm>
            <a:off x="0" y="2132856"/>
            <a:ext cx="4248472"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Writes unit test for each method to identify problems and resolve it</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Test First Development (TDD) is used to ensure better code quality and less error. It refers to write test code first and after that write the development code.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51" name="Google Shape;251;p10" descr="brac.png"/>
          <p:cNvPicPr preferRelativeResize="0"/>
          <p:nvPr/>
        </p:nvPicPr>
        <p:blipFill rotWithShape="1">
          <a:blip r:embed="rId4">
            <a:alphaModFix/>
          </a:blip>
          <a:srcRect/>
          <a:stretch/>
        </p:blipFill>
        <p:spPr>
          <a:xfrm>
            <a:off x="0" y="5733256"/>
            <a:ext cx="1259632" cy="11247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0">
                                            <p:txEl>
                                              <p:pRg st="0" end="0"/>
                                            </p:txEl>
                                          </p:spTgt>
                                        </p:tgtEl>
                                        <p:attrNameLst>
                                          <p:attrName>style.visibility</p:attrName>
                                        </p:attrNameLst>
                                      </p:cBhvr>
                                      <p:to>
                                        <p:strVal val="visible"/>
                                      </p:to>
                                    </p:set>
                                    <p:animEffect transition="in" filter="fade">
                                      <p:cBhvr>
                                        <p:cTn id="7" dur="500"/>
                                        <p:tgtEl>
                                          <p:spTgt spid="2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0">
                                            <p:txEl>
                                              <p:pRg st="1" end="1"/>
                                            </p:txEl>
                                          </p:spTgt>
                                        </p:tgtEl>
                                        <p:attrNameLst>
                                          <p:attrName>style.visibility</p:attrName>
                                        </p:attrNameLst>
                                      </p:cBhvr>
                                      <p:to>
                                        <p:strVal val="visible"/>
                                      </p:to>
                                    </p:set>
                                    <p:animEffect transition="in" filter="fade">
                                      <p:cBhvr>
                                        <p:cTn id="12" dur="500"/>
                                        <p:tgtEl>
                                          <p:spTgt spid="2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0">
                                            <p:txEl>
                                              <p:pRg st="2" end="2"/>
                                            </p:txEl>
                                          </p:spTgt>
                                        </p:tgtEl>
                                        <p:attrNameLst>
                                          <p:attrName>style.visibility</p:attrName>
                                        </p:attrNameLst>
                                      </p:cBhvr>
                                      <p:to>
                                        <p:strVal val="visible"/>
                                      </p:to>
                                    </p:set>
                                    <p:animEffect transition="in" filter="fade">
                                      <p:cBhvr>
                                        <p:cTn id="17" dur="500"/>
                                        <p:tgtEl>
                                          <p:spTgt spid="250">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49"/>
                                        </p:tgtEl>
                                        <p:attrNameLst>
                                          <p:attrName>style.visibility</p:attrName>
                                        </p:attrNameLst>
                                      </p:cBhvr>
                                      <p:to>
                                        <p:strVal val="visible"/>
                                      </p:to>
                                    </p:set>
                                    <p:animEffect transition="in" filter="fade">
                                      <p:cBhvr>
                                        <p:cTn id="20"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1"/>
          <p:cNvSpPr txBox="1">
            <a:spLocks noGrp="1"/>
          </p:cNvSpPr>
          <p:nvPr>
            <p:ph type="title"/>
          </p:nvPr>
        </p:nvSpPr>
        <p:spPr>
          <a:xfrm>
            <a:off x="539552" y="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Refactoring</a:t>
            </a:r>
            <a:endParaRPr/>
          </a:p>
        </p:txBody>
      </p:sp>
      <p:sp>
        <p:nvSpPr>
          <p:cNvPr id="257" name="Google Shape;257;p11"/>
          <p:cNvSpPr txBox="1">
            <a:spLocks noGrp="1"/>
          </p:cNvSpPr>
          <p:nvPr>
            <p:ph type="body" idx="1"/>
          </p:nvPr>
        </p:nvSpPr>
        <p:spPr>
          <a:xfrm>
            <a:off x="395536" y="1340768"/>
            <a:ext cx="4752528" cy="4032448"/>
          </a:xfrm>
          <a:prstGeom prst="rect">
            <a:avLst/>
          </a:prstGeom>
          <a:noFill/>
          <a:ln>
            <a:noFill/>
          </a:ln>
        </p:spPr>
        <p:txBody>
          <a:bodyPr spcFirstLastPara="1" wrap="square" lIns="91425" tIns="45700" rIns="91425" bIns="45700" anchor="t" anchorCtr="0">
            <a:normAutofit/>
          </a:bodyPr>
          <a:lstStyle/>
          <a:p>
            <a:pPr marL="342900" lvl="0" indent="-342900" algn="l" rtl="0">
              <a:lnSpc>
                <a:spcPct val="80000"/>
              </a:lnSpc>
              <a:spcBef>
                <a:spcPts val="0"/>
              </a:spcBef>
              <a:spcAft>
                <a:spcPts val="0"/>
              </a:spcAft>
              <a:buClr>
                <a:schemeClr val="dk1"/>
              </a:buClr>
              <a:buSzPts val="2480"/>
              <a:buChar char="•"/>
            </a:pPr>
            <a:r>
              <a:rPr lang="en-US" sz="2480"/>
              <a:t>It’s a technique for restructuring existing code by changing its internal structure without changing its external behaviour.</a:t>
            </a:r>
            <a:endParaRPr/>
          </a:p>
          <a:p>
            <a:pPr marL="342900" lvl="0" indent="-342900" algn="l" rtl="0">
              <a:lnSpc>
                <a:spcPct val="80000"/>
              </a:lnSpc>
              <a:spcBef>
                <a:spcPts val="496"/>
              </a:spcBef>
              <a:spcAft>
                <a:spcPts val="0"/>
              </a:spcAft>
              <a:buClr>
                <a:schemeClr val="dk1"/>
              </a:buClr>
              <a:buSzPts val="2480"/>
              <a:buChar char="•"/>
            </a:pPr>
            <a:r>
              <a:rPr lang="en-US" sz="2480"/>
              <a:t>Refactoring includes reducing duplicate codes, breaking long classes/methods into small ones, appropriate variable naming and many more.</a:t>
            </a:r>
            <a:endParaRPr/>
          </a:p>
          <a:p>
            <a:pPr marL="342900" lvl="0" indent="-342900" algn="l" rtl="0">
              <a:lnSpc>
                <a:spcPct val="80000"/>
              </a:lnSpc>
              <a:spcBef>
                <a:spcPts val="496"/>
              </a:spcBef>
              <a:spcAft>
                <a:spcPts val="0"/>
              </a:spcAft>
              <a:buClr>
                <a:schemeClr val="dk1"/>
              </a:buClr>
              <a:buSzPts val="2480"/>
              <a:buChar char="•"/>
            </a:pPr>
            <a:r>
              <a:rPr lang="en-US" sz="2480"/>
              <a:t>It is done for requirement change, improving design and easy extendibility of software.</a:t>
            </a:r>
            <a:endParaRPr sz="2480"/>
          </a:p>
        </p:txBody>
      </p:sp>
      <p:pic>
        <p:nvPicPr>
          <p:cNvPr id="258" name="Google Shape;258;p11"/>
          <p:cNvPicPr preferRelativeResize="0"/>
          <p:nvPr/>
        </p:nvPicPr>
        <p:blipFill rotWithShape="1">
          <a:blip r:embed="rId3">
            <a:alphaModFix/>
          </a:blip>
          <a:srcRect/>
          <a:stretch/>
        </p:blipFill>
        <p:spPr>
          <a:xfrm>
            <a:off x="5076056" y="2053921"/>
            <a:ext cx="3926210" cy="2376264"/>
          </a:xfrm>
          <a:prstGeom prst="rect">
            <a:avLst/>
          </a:prstGeom>
          <a:noFill/>
          <a:ln>
            <a:noFill/>
          </a:ln>
        </p:spPr>
      </p:pic>
      <p:pic>
        <p:nvPicPr>
          <p:cNvPr id="259" name="Google Shape;259;p11" descr="brac.png"/>
          <p:cNvPicPr preferRelativeResize="0"/>
          <p:nvPr/>
        </p:nvPicPr>
        <p:blipFill rotWithShape="1">
          <a:blip r:embed="rId4">
            <a:alphaModFix/>
          </a:blip>
          <a:srcRect/>
          <a:stretch/>
        </p:blipFill>
        <p:spPr>
          <a:xfrm>
            <a:off x="7884368" y="5733256"/>
            <a:ext cx="1259632" cy="11247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animEffect transition="in" filter="fade">
                                      <p:cBhvr>
                                        <p:cTn id="7" dur="500"/>
                                        <p:tgtEl>
                                          <p:spTgt spid="2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7">
                                            <p:txEl>
                                              <p:pRg st="1" end="1"/>
                                            </p:txEl>
                                          </p:spTgt>
                                        </p:tgtEl>
                                        <p:attrNameLst>
                                          <p:attrName>style.visibility</p:attrName>
                                        </p:attrNameLst>
                                      </p:cBhvr>
                                      <p:to>
                                        <p:strVal val="visible"/>
                                      </p:to>
                                    </p:set>
                                    <p:animEffect transition="in" filter="fade">
                                      <p:cBhvr>
                                        <p:cTn id="12" dur="500"/>
                                        <p:tgtEl>
                                          <p:spTgt spid="2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7">
                                            <p:txEl>
                                              <p:pRg st="2" end="2"/>
                                            </p:txEl>
                                          </p:spTgt>
                                        </p:tgtEl>
                                        <p:attrNameLst>
                                          <p:attrName>style.visibility</p:attrName>
                                        </p:attrNameLst>
                                      </p:cBhvr>
                                      <p:to>
                                        <p:strVal val="visible"/>
                                      </p:to>
                                    </p:set>
                                    <p:animEffect transition="in" filter="fade">
                                      <p:cBhvr>
                                        <p:cTn id="17" dur="500"/>
                                        <p:tgtEl>
                                          <p:spTgt spid="25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58"/>
                                        </p:tgtEl>
                                        <p:attrNameLst>
                                          <p:attrName>style.visibility</p:attrName>
                                        </p:attrNameLst>
                                      </p:cBhvr>
                                      <p:to>
                                        <p:strVal val="visible"/>
                                      </p:to>
                                    </p:set>
                                    <p:animEffect transition="in" filter="fade">
                                      <p:cBhvr>
                                        <p:cTn id="20" dur="5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mt="21000"/>
          </a:blip>
          <a:stretch>
            <a:fillRect/>
          </a:stretch>
        </a:blipFill>
        <a:effectLst/>
      </p:bgPr>
    </p:bg>
    <p:spTree>
      <p:nvGrpSpPr>
        <p:cNvPr id="1" name="Shape 264"/>
        <p:cNvGrpSpPr/>
        <p:nvPr/>
      </p:nvGrpSpPr>
      <p:grpSpPr>
        <a:xfrm>
          <a:off x="0" y="0"/>
          <a:ext cx="0" cy="0"/>
          <a:chOff x="0" y="0"/>
          <a:chExt cx="0" cy="0"/>
        </a:xfrm>
      </p:grpSpPr>
      <p:sp>
        <p:nvSpPr>
          <p:cNvPr id="265" name="Google Shape;265;p12"/>
          <p:cNvSpPr txBox="1">
            <a:spLocks noGrp="1"/>
          </p:cNvSpPr>
          <p:nvPr>
            <p:ph type="title"/>
          </p:nvPr>
        </p:nvSpPr>
        <p:spPr>
          <a:xfrm>
            <a:off x="421196" y="2281417"/>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rial Black"/>
              <a:buNone/>
            </a:pPr>
            <a:r>
              <a:rPr lang="en-US" b="1">
                <a:latin typeface="Arial Black"/>
                <a:ea typeface="Arial Black"/>
                <a:cs typeface="Arial Black"/>
                <a:sym typeface="Arial Black"/>
              </a:rPr>
              <a:t>Agile Unified Process</a:t>
            </a:r>
            <a:endParaRPr/>
          </a:p>
        </p:txBody>
      </p:sp>
      <p:sp>
        <p:nvSpPr>
          <p:cNvPr id="266" name="Google Shape;266;p12"/>
          <p:cNvSpPr txBox="1">
            <a:spLocks noGrp="1"/>
          </p:cNvSpPr>
          <p:nvPr>
            <p:ph type="body" idx="1"/>
          </p:nvPr>
        </p:nvSpPr>
        <p:spPr>
          <a:xfrm>
            <a:off x="457200" y="5949280"/>
            <a:ext cx="8229600" cy="176883"/>
          </a:xfrm>
          <a:prstGeom prst="rect">
            <a:avLst/>
          </a:prstGeom>
          <a:noFill/>
          <a:ln>
            <a:noFill/>
          </a:ln>
        </p:spPr>
        <p:txBody>
          <a:bodyPr spcFirstLastPara="1" wrap="square" lIns="91425" tIns="45700" rIns="91425" bIns="45700" anchor="t" anchorCtr="0">
            <a:normAutofit lnSpcReduction="10000"/>
          </a:bodyPr>
          <a:lstStyle/>
          <a:p>
            <a:pPr marL="342900" lvl="0" indent="-292100" algn="l" rtl="0">
              <a:lnSpc>
                <a:spcPct val="80000"/>
              </a:lnSpc>
              <a:spcBef>
                <a:spcPts val="0"/>
              </a:spcBef>
              <a:spcAft>
                <a:spcPts val="0"/>
              </a:spcAft>
              <a:buClr>
                <a:schemeClr val="dk1"/>
              </a:buClr>
              <a:buSzPts val="800"/>
              <a:buNone/>
            </a:pPr>
            <a:endParaRPr sz="800"/>
          </a:p>
        </p:txBody>
      </p:sp>
      <p:sp>
        <p:nvSpPr>
          <p:cNvPr id="267" name="Google Shape;267;p12"/>
          <p:cNvSpPr txBox="1"/>
          <p:nvPr/>
        </p:nvSpPr>
        <p:spPr>
          <a:xfrm>
            <a:off x="1187624" y="3284983"/>
            <a:ext cx="6768752" cy="2044399"/>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80000"/>
              </a:lnSpc>
              <a:spcBef>
                <a:spcPts val="480"/>
              </a:spcBef>
              <a:spcAft>
                <a:spcPts val="600"/>
              </a:spcAft>
              <a:buClr>
                <a:schemeClr val="dk1"/>
              </a:buClr>
              <a:buSzPts val="2400"/>
              <a:buFont typeface="Arial" panose="020B0604020202020204" pitchFamily="34" charset="0"/>
              <a:buChar char="•"/>
            </a:pPr>
            <a:r>
              <a:rPr lang="en-US" sz="2400" dirty="0">
                <a:solidFill>
                  <a:schemeClr val="dk1"/>
                </a:solidFill>
                <a:latin typeface="Calibri"/>
                <a:ea typeface="Calibri"/>
                <a:cs typeface="Calibri"/>
                <a:sym typeface="Calibri"/>
              </a:rPr>
              <a:t>Another Agile Software Development Methodology</a:t>
            </a:r>
            <a:endParaRPr dirty="0"/>
          </a:p>
          <a:p>
            <a:pPr marL="342900" marR="0" lvl="0" indent="-342900" algn="l" rtl="0">
              <a:lnSpc>
                <a:spcPct val="80000"/>
              </a:lnSpc>
              <a:spcBef>
                <a:spcPts val="480"/>
              </a:spcBef>
              <a:spcAft>
                <a:spcPts val="600"/>
              </a:spcAft>
              <a:buClr>
                <a:srgbClr val="000000"/>
              </a:buClr>
              <a:buSzPts val="2400"/>
              <a:buFont typeface="Arial"/>
              <a:buChar char="•"/>
            </a:pPr>
            <a:r>
              <a:rPr lang="en-US" sz="2400" dirty="0">
                <a:solidFill>
                  <a:srgbClr val="000000"/>
                </a:solidFill>
                <a:latin typeface="Calibri"/>
                <a:ea typeface="Calibri"/>
                <a:cs typeface="Calibri"/>
                <a:sym typeface="Calibri"/>
              </a:rPr>
              <a:t> </a:t>
            </a:r>
            <a:r>
              <a:rPr lang="en-US" sz="2400" dirty="0">
                <a:solidFill>
                  <a:schemeClr val="dk1"/>
                </a:solidFill>
                <a:latin typeface="Calibri"/>
                <a:ea typeface="Calibri"/>
                <a:cs typeface="Calibri"/>
                <a:sym typeface="Calibri"/>
              </a:rPr>
              <a:t>Agile Unified Process (AUP) is a simplified version of the Rational Unified Process (RUP).</a:t>
            </a:r>
          </a:p>
          <a:p>
            <a:pPr marL="342900" marR="0" lvl="0" indent="-342900" algn="l" rtl="0">
              <a:lnSpc>
                <a:spcPct val="80000"/>
              </a:lnSpc>
              <a:spcBef>
                <a:spcPts val="480"/>
              </a:spcBef>
              <a:spcAft>
                <a:spcPts val="600"/>
              </a:spcAft>
              <a:buClr>
                <a:srgbClr val="000000"/>
              </a:buClr>
              <a:buSzPts val="2400"/>
              <a:buFont typeface="Arial"/>
              <a:buChar char="•"/>
            </a:pPr>
            <a:r>
              <a:rPr lang="en-US" sz="2400" dirty="0">
                <a:solidFill>
                  <a:schemeClr val="dk1"/>
                </a:solidFill>
                <a:latin typeface="Calibri"/>
                <a:ea typeface="Calibri"/>
                <a:cs typeface="Calibri"/>
                <a:sym typeface="Calibri"/>
              </a:rPr>
              <a:t>Developed by Scott Ambler</a:t>
            </a:r>
            <a:endParaRPr sz="800" dirty="0">
              <a:solidFill>
                <a:srgbClr val="000000"/>
              </a:solidFill>
              <a:latin typeface="Calibri"/>
              <a:ea typeface="Calibri"/>
              <a:cs typeface="Calibri"/>
              <a:sym typeface="Calibri"/>
            </a:endParaRPr>
          </a:p>
        </p:txBody>
      </p:sp>
      <p:pic>
        <p:nvPicPr>
          <p:cNvPr id="268" name="Google Shape;268;p12" descr="brac.png"/>
          <p:cNvPicPr preferRelativeResize="0"/>
          <p:nvPr/>
        </p:nvPicPr>
        <p:blipFill rotWithShape="1">
          <a:blip r:embed="rId4">
            <a:alphaModFix/>
          </a:blip>
          <a:srcRect/>
          <a:stretch/>
        </p:blipFill>
        <p:spPr>
          <a:xfrm>
            <a:off x="7884368" y="5733256"/>
            <a:ext cx="1259632" cy="11247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5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3"/>
          <p:cNvSpPr txBox="1">
            <a:spLocks noGrp="1"/>
          </p:cNvSpPr>
          <p:nvPr>
            <p:ph type="title"/>
          </p:nvPr>
        </p:nvSpPr>
        <p:spPr>
          <a:xfrm>
            <a:off x="467544" y="260648"/>
            <a:ext cx="8229600" cy="63408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3959"/>
              <a:buFont typeface="Calibri"/>
              <a:buNone/>
            </a:pPr>
            <a:r>
              <a:rPr lang="en-US" sz="3959"/>
              <a:t>AUP Phases</a:t>
            </a:r>
            <a:endParaRPr sz="3959"/>
          </a:p>
        </p:txBody>
      </p:sp>
      <p:grpSp>
        <p:nvGrpSpPr>
          <p:cNvPr id="274" name="Google Shape;274;p13"/>
          <p:cNvGrpSpPr/>
          <p:nvPr/>
        </p:nvGrpSpPr>
        <p:grpSpPr>
          <a:xfrm>
            <a:off x="467544" y="1214605"/>
            <a:ext cx="8229600" cy="4893705"/>
            <a:chOff x="0" y="89861"/>
            <a:chExt cx="8229600" cy="4893705"/>
          </a:xfrm>
        </p:grpSpPr>
        <p:sp>
          <p:nvSpPr>
            <p:cNvPr id="275" name="Google Shape;275;p13"/>
            <p:cNvSpPr/>
            <p:nvPr/>
          </p:nvSpPr>
          <p:spPr>
            <a:xfrm>
              <a:off x="0" y="340781"/>
              <a:ext cx="8229600" cy="963900"/>
            </a:xfrm>
            <a:prstGeom prst="rect">
              <a:avLst/>
            </a:prstGeom>
            <a:solidFill>
              <a:schemeClr val="lt1">
                <a:alpha val="89803"/>
              </a:schemeClr>
            </a:solidFill>
            <a:ln w="25400" cap="flat" cmpd="sng">
              <a:solidFill>
                <a:srgbClr val="A5B4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txBox="1"/>
            <p:nvPr/>
          </p:nvSpPr>
          <p:spPr>
            <a:xfrm>
              <a:off x="0" y="340781"/>
              <a:ext cx="8229600" cy="963900"/>
            </a:xfrm>
            <a:prstGeom prst="rect">
              <a:avLst/>
            </a:prstGeom>
            <a:noFill/>
            <a:ln>
              <a:noFill/>
            </a:ln>
          </p:spPr>
          <p:txBody>
            <a:bodyPr spcFirstLastPara="1" wrap="square" lIns="638700" tIns="354075" rIns="638700" bIns="120900" anchor="t" anchorCtr="0">
              <a:noAutofit/>
            </a:bodyPr>
            <a:lstStyle/>
            <a:p>
              <a:pPr marL="171450" marR="0" lvl="1" indent="-171450" algn="l" rtl="0">
                <a:lnSpc>
                  <a:spcPct val="90000"/>
                </a:lnSpc>
                <a:spcBef>
                  <a:spcPts val="0"/>
                </a:spcBef>
                <a:spcAft>
                  <a:spcPts val="0"/>
                </a:spcAft>
                <a:buClr>
                  <a:schemeClr val="dk1"/>
                </a:buClr>
                <a:buSzPts val="1700"/>
                <a:buFont typeface="Calibri"/>
                <a:buChar char="•"/>
              </a:pPr>
              <a:r>
                <a:rPr lang="en-US" sz="1700" b="0" i="0" u="none" strike="noStrike" cap="none">
                  <a:solidFill>
                    <a:schemeClr val="dk1"/>
                  </a:solidFill>
                  <a:latin typeface="Calibri"/>
                  <a:ea typeface="Calibri"/>
                  <a:cs typeface="Calibri"/>
                  <a:sym typeface="Calibri"/>
                </a:rPr>
                <a:t>Try to identify the business scope of the project, initial requirements and potential solution of the problem.  </a:t>
              </a:r>
              <a:endParaRPr sz="1700" b="0" i="0" u="none" strike="noStrike" cap="none">
                <a:solidFill>
                  <a:schemeClr val="dk1"/>
                </a:solidFill>
                <a:latin typeface="Calibri"/>
                <a:ea typeface="Calibri"/>
                <a:cs typeface="Calibri"/>
                <a:sym typeface="Calibri"/>
              </a:endParaRPr>
            </a:p>
          </p:txBody>
        </p:sp>
        <p:sp>
          <p:nvSpPr>
            <p:cNvPr id="277" name="Google Shape;277;p13"/>
            <p:cNvSpPr/>
            <p:nvPr/>
          </p:nvSpPr>
          <p:spPr>
            <a:xfrm>
              <a:off x="411480" y="89861"/>
              <a:ext cx="5760720" cy="501840"/>
            </a:xfrm>
            <a:prstGeom prst="roundRect">
              <a:avLst>
                <a:gd name="adj" fmla="val 16667"/>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txBox="1"/>
            <p:nvPr/>
          </p:nvSpPr>
          <p:spPr>
            <a:xfrm>
              <a:off x="411480" y="89861"/>
              <a:ext cx="5760720" cy="501840"/>
            </a:xfrm>
            <a:prstGeom prst="rect">
              <a:avLst/>
            </a:prstGeom>
            <a:noFill/>
            <a:ln>
              <a:noFill/>
            </a:ln>
          </p:spPr>
          <p:txBody>
            <a:bodyPr spcFirstLastPara="1" wrap="square" lIns="217725" tIns="0" rIns="217725" bIns="0" anchor="ctr" anchorCtr="0">
              <a:noAutofit/>
            </a:bodyPr>
            <a:lstStyle/>
            <a:p>
              <a:pPr marL="0" marR="0" lvl="0" indent="0" algn="l" rtl="0">
                <a:lnSpc>
                  <a:spcPct val="90000"/>
                </a:lnSpc>
                <a:spcBef>
                  <a:spcPts val="0"/>
                </a:spcBef>
                <a:spcAft>
                  <a:spcPts val="0"/>
                </a:spcAft>
                <a:buNone/>
              </a:pPr>
              <a:r>
                <a:rPr lang="en-US" sz="1700">
                  <a:solidFill>
                    <a:schemeClr val="lt1"/>
                  </a:solidFill>
                  <a:latin typeface="Calibri"/>
                  <a:ea typeface="Calibri"/>
                  <a:cs typeface="Calibri"/>
                  <a:sym typeface="Calibri"/>
                </a:rPr>
                <a:t>Inception</a:t>
              </a:r>
              <a:endParaRPr sz="1700">
                <a:solidFill>
                  <a:schemeClr val="lt1"/>
                </a:solidFill>
                <a:latin typeface="Calibri"/>
                <a:ea typeface="Calibri"/>
                <a:cs typeface="Calibri"/>
                <a:sym typeface="Calibri"/>
              </a:endParaRPr>
            </a:p>
          </p:txBody>
        </p:sp>
        <p:sp>
          <p:nvSpPr>
            <p:cNvPr id="279" name="Google Shape;279;p13"/>
            <p:cNvSpPr/>
            <p:nvPr/>
          </p:nvSpPr>
          <p:spPr>
            <a:xfrm>
              <a:off x="0" y="1647401"/>
              <a:ext cx="8229600" cy="963900"/>
            </a:xfrm>
            <a:prstGeom prst="rect">
              <a:avLst/>
            </a:prstGeom>
            <a:solidFill>
              <a:schemeClr val="lt1">
                <a:alpha val="89803"/>
              </a:schemeClr>
            </a:solidFill>
            <a:ln w="25400" cap="flat" cmpd="sng">
              <a:solidFill>
                <a:srgbClr val="A5B4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txBox="1"/>
            <p:nvPr/>
          </p:nvSpPr>
          <p:spPr>
            <a:xfrm>
              <a:off x="0" y="1647401"/>
              <a:ext cx="8229600" cy="963900"/>
            </a:xfrm>
            <a:prstGeom prst="rect">
              <a:avLst/>
            </a:prstGeom>
            <a:noFill/>
            <a:ln>
              <a:noFill/>
            </a:ln>
          </p:spPr>
          <p:txBody>
            <a:bodyPr spcFirstLastPara="1" wrap="square" lIns="638700" tIns="354075" rIns="638700" bIns="120900" anchor="t" anchorCtr="0">
              <a:noAutofit/>
            </a:bodyPr>
            <a:lstStyle/>
            <a:p>
              <a:pPr marL="171450" marR="0" lvl="1" indent="-171450" algn="l" rtl="0">
                <a:lnSpc>
                  <a:spcPct val="90000"/>
                </a:lnSpc>
                <a:spcBef>
                  <a:spcPts val="0"/>
                </a:spcBef>
                <a:spcAft>
                  <a:spcPts val="0"/>
                </a:spcAft>
                <a:buClr>
                  <a:schemeClr val="dk1"/>
                </a:buClr>
                <a:buSzPts val="1700"/>
                <a:buFont typeface="Calibri"/>
                <a:buChar char="•"/>
              </a:pPr>
              <a:r>
                <a:rPr lang="en-US" sz="1700" b="0" i="0" u="none" strike="noStrike" cap="none">
                  <a:solidFill>
                    <a:schemeClr val="dk1"/>
                  </a:solidFill>
                  <a:latin typeface="Calibri"/>
                  <a:ea typeface="Calibri"/>
                  <a:cs typeface="Calibri"/>
                  <a:sym typeface="Calibri"/>
                </a:rPr>
                <a:t>Design and prove the solution architecture, more requirements can be extracted</a:t>
              </a:r>
              <a:endParaRPr sz="1700" b="0" i="0" u="none" strike="noStrike" cap="none">
                <a:solidFill>
                  <a:schemeClr val="dk1"/>
                </a:solidFill>
                <a:latin typeface="Calibri"/>
                <a:ea typeface="Calibri"/>
                <a:cs typeface="Calibri"/>
                <a:sym typeface="Calibri"/>
              </a:endParaRPr>
            </a:p>
          </p:txBody>
        </p:sp>
        <p:sp>
          <p:nvSpPr>
            <p:cNvPr id="281" name="Google Shape;281;p13"/>
            <p:cNvSpPr/>
            <p:nvPr/>
          </p:nvSpPr>
          <p:spPr>
            <a:xfrm>
              <a:off x="411480" y="1396481"/>
              <a:ext cx="5760720" cy="501840"/>
            </a:xfrm>
            <a:prstGeom prst="roundRect">
              <a:avLst>
                <a:gd name="adj" fmla="val 16667"/>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txBox="1"/>
            <p:nvPr/>
          </p:nvSpPr>
          <p:spPr>
            <a:xfrm>
              <a:off x="411480" y="1396481"/>
              <a:ext cx="5760720" cy="501840"/>
            </a:xfrm>
            <a:prstGeom prst="rect">
              <a:avLst/>
            </a:prstGeom>
            <a:noFill/>
            <a:ln>
              <a:noFill/>
            </a:ln>
          </p:spPr>
          <p:txBody>
            <a:bodyPr spcFirstLastPara="1" wrap="square" lIns="217725" tIns="0" rIns="217725" bIns="0" anchor="ctr" anchorCtr="0">
              <a:noAutofit/>
            </a:bodyPr>
            <a:lstStyle/>
            <a:p>
              <a:pPr marL="0" marR="0" lvl="0" indent="0" algn="l" rtl="0">
                <a:lnSpc>
                  <a:spcPct val="90000"/>
                </a:lnSpc>
                <a:spcBef>
                  <a:spcPts val="0"/>
                </a:spcBef>
                <a:spcAft>
                  <a:spcPts val="0"/>
                </a:spcAft>
                <a:buNone/>
              </a:pPr>
              <a:r>
                <a:rPr lang="en-US" sz="1700">
                  <a:solidFill>
                    <a:schemeClr val="lt1"/>
                  </a:solidFill>
                  <a:latin typeface="Calibri"/>
                  <a:ea typeface="Calibri"/>
                  <a:cs typeface="Calibri"/>
                  <a:sym typeface="Calibri"/>
                </a:rPr>
                <a:t>Elaboration</a:t>
              </a:r>
              <a:endParaRPr sz="1700">
                <a:solidFill>
                  <a:schemeClr val="lt1"/>
                </a:solidFill>
                <a:latin typeface="Calibri"/>
                <a:ea typeface="Calibri"/>
                <a:cs typeface="Calibri"/>
                <a:sym typeface="Calibri"/>
              </a:endParaRPr>
            </a:p>
          </p:txBody>
        </p:sp>
        <p:sp>
          <p:nvSpPr>
            <p:cNvPr id="283" name="Google Shape;283;p13"/>
            <p:cNvSpPr/>
            <p:nvPr/>
          </p:nvSpPr>
          <p:spPr>
            <a:xfrm>
              <a:off x="0" y="2954021"/>
              <a:ext cx="8229600" cy="963900"/>
            </a:xfrm>
            <a:prstGeom prst="rect">
              <a:avLst/>
            </a:prstGeom>
            <a:solidFill>
              <a:schemeClr val="lt1">
                <a:alpha val="89803"/>
              </a:schemeClr>
            </a:solidFill>
            <a:ln w="25400" cap="flat" cmpd="sng">
              <a:solidFill>
                <a:srgbClr val="A5B4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txBox="1"/>
            <p:nvPr/>
          </p:nvSpPr>
          <p:spPr>
            <a:xfrm>
              <a:off x="0" y="2954021"/>
              <a:ext cx="8229600" cy="963900"/>
            </a:xfrm>
            <a:prstGeom prst="rect">
              <a:avLst/>
            </a:prstGeom>
            <a:noFill/>
            <a:ln>
              <a:noFill/>
            </a:ln>
          </p:spPr>
          <p:txBody>
            <a:bodyPr spcFirstLastPara="1" wrap="square" lIns="638700" tIns="354075" rIns="638700" bIns="120900" anchor="t" anchorCtr="0">
              <a:noAutofit/>
            </a:bodyPr>
            <a:lstStyle/>
            <a:p>
              <a:pPr marL="171450" marR="0" lvl="1" indent="-171450" algn="l" rtl="0">
                <a:lnSpc>
                  <a:spcPct val="90000"/>
                </a:lnSpc>
                <a:spcBef>
                  <a:spcPts val="0"/>
                </a:spcBef>
                <a:spcAft>
                  <a:spcPts val="0"/>
                </a:spcAft>
                <a:buClr>
                  <a:schemeClr val="dk1"/>
                </a:buClr>
                <a:buSzPts val="1700"/>
                <a:buFont typeface="Calibri"/>
                <a:buChar char="•"/>
              </a:pPr>
              <a:r>
                <a:rPr lang="en-US" sz="1700" b="0" i="0" u="none" strike="noStrike" cap="none">
                  <a:solidFill>
                    <a:schemeClr val="dk1"/>
                  </a:solidFill>
                  <a:latin typeface="Calibri"/>
                  <a:ea typeface="Calibri"/>
                  <a:cs typeface="Calibri"/>
                  <a:sym typeface="Calibri"/>
                </a:rPr>
                <a:t>Continuous implementation and testing ( specially unit testing) in form of iterations </a:t>
              </a:r>
              <a:endParaRPr sz="1700" b="0" i="0" u="none" strike="noStrike" cap="none">
                <a:solidFill>
                  <a:schemeClr val="dk1"/>
                </a:solidFill>
                <a:latin typeface="Calibri"/>
                <a:ea typeface="Calibri"/>
                <a:cs typeface="Calibri"/>
                <a:sym typeface="Calibri"/>
              </a:endParaRPr>
            </a:p>
          </p:txBody>
        </p:sp>
        <p:sp>
          <p:nvSpPr>
            <p:cNvPr id="285" name="Google Shape;285;p13"/>
            <p:cNvSpPr/>
            <p:nvPr/>
          </p:nvSpPr>
          <p:spPr>
            <a:xfrm>
              <a:off x="370385" y="2702624"/>
              <a:ext cx="5760720" cy="501840"/>
            </a:xfrm>
            <a:prstGeom prst="roundRect">
              <a:avLst>
                <a:gd name="adj" fmla="val 16667"/>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txBox="1"/>
            <p:nvPr/>
          </p:nvSpPr>
          <p:spPr>
            <a:xfrm>
              <a:off x="370385" y="2702624"/>
              <a:ext cx="5760720" cy="501840"/>
            </a:xfrm>
            <a:prstGeom prst="rect">
              <a:avLst/>
            </a:prstGeom>
            <a:noFill/>
            <a:ln>
              <a:noFill/>
            </a:ln>
          </p:spPr>
          <p:txBody>
            <a:bodyPr spcFirstLastPara="1" wrap="square" lIns="217725" tIns="0" rIns="217725" bIns="0" anchor="ctr" anchorCtr="0">
              <a:noAutofit/>
            </a:bodyPr>
            <a:lstStyle/>
            <a:p>
              <a:pPr marL="0" marR="0" lvl="0" indent="0" algn="l" rtl="0">
                <a:lnSpc>
                  <a:spcPct val="90000"/>
                </a:lnSpc>
                <a:spcBef>
                  <a:spcPts val="0"/>
                </a:spcBef>
                <a:spcAft>
                  <a:spcPts val="0"/>
                </a:spcAft>
                <a:buNone/>
              </a:pPr>
              <a:r>
                <a:rPr lang="en-US" sz="1700">
                  <a:solidFill>
                    <a:schemeClr val="lt1"/>
                  </a:solidFill>
                  <a:latin typeface="Calibri"/>
                  <a:ea typeface="Calibri"/>
                  <a:cs typeface="Calibri"/>
                  <a:sym typeface="Calibri"/>
                </a:rPr>
                <a:t>Construction</a:t>
              </a:r>
              <a:endParaRPr sz="1700">
                <a:solidFill>
                  <a:schemeClr val="lt1"/>
                </a:solidFill>
                <a:latin typeface="Calibri"/>
                <a:ea typeface="Calibri"/>
                <a:cs typeface="Calibri"/>
                <a:sym typeface="Calibri"/>
              </a:endParaRPr>
            </a:p>
          </p:txBody>
        </p:sp>
        <p:sp>
          <p:nvSpPr>
            <p:cNvPr id="287" name="Google Shape;287;p13"/>
            <p:cNvSpPr/>
            <p:nvPr/>
          </p:nvSpPr>
          <p:spPr>
            <a:xfrm>
              <a:off x="0" y="4260641"/>
              <a:ext cx="8229600" cy="722925"/>
            </a:xfrm>
            <a:prstGeom prst="rect">
              <a:avLst/>
            </a:prstGeom>
            <a:solidFill>
              <a:schemeClr val="lt1">
                <a:alpha val="89803"/>
              </a:schemeClr>
            </a:solidFill>
            <a:ln w="25400" cap="flat" cmpd="sng">
              <a:solidFill>
                <a:srgbClr val="A5B4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txBox="1"/>
            <p:nvPr/>
          </p:nvSpPr>
          <p:spPr>
            <a:xfrm>
              <a:off x="0" y="4260641"/>
              <a:ext cx="8229600" cy="722925"/>
            </a:xfrm>
            <a:prstGeom prst="rect">
              <a:avLst/>
            </a:prstGeom>
            <a:noFill/>
            <a:ln>
              <a:noFill/>
            </a:ln>
          </p:spPr>
          <p:txBody>
            <a:bodyPr spcFirstLastPara="1" wrap="square" lIns="638700" tIns="354075" rIns="638700" bIns="120900" anchor="t" anchorCtr="0">
              <a:noAutofit/>
            </a:bodyPr>
            <a:lstStyle/>
            <a:p>
              <a:pPr marL="171450" marR="0" lvl="1" indent="-171450" algn="l" rtl="0">
                <a:lnSpc>
                  <a:spcPct val="90000"/>
                </a:lnSpc>
                <a:spcBef>
                  <a:spcPts val="0"/>
                </a:spcBef>
                <a:spcAft>
                  <a:spcPts val="0"/>
                </a:spcAft>
                <a:buClr>
                  <a:schemeClr val="dk1"/>
                </a:buClr>
                <a:buSzPts val="1700"/>
                <a:buFont typeface="Calibri"/>
                <a:buChar char="•"/>
              </a:pPr>
              <a:r>
                <a:rPr lang="en-US" sz="1700" b="0" i="0" u="none" strike="noStrike" cap="none">
                  <a:solidFill>
                    <a:schemeClr val="dk1"/>
                  </a:solidFill>
                  <a:latin typeface="Calibri"/>
                  <a:ea typeface="Calibri"/>
                  <a:cs typeface="Calibri"/>
                  <a:sym typeface="Calibri"/>
                </a:rPr>
                <a:t>Lastly,  deploy the system in  production environment and adjust feedbacks.</a:t>
              </a:r>
              <a:endParaRPr sz="1700" b="0" i="0" u="none" strike="noStrike" cap="none">
                <a:solidFill>
                  <a:schemeClr val="dk1"/>
                </a:solidFill>
                <a:latin typeface="Calibri"/>
                <a:ea typeface="Calibri"/>
                <a:cs typeface="Calibri"/>
                <a:sym typeface="Calibri"/>
              </a:endParaRPr>
            </a:p>
          </p:txBody>
        </p:sp>
        <p:sp>
          <p:nvSpPr>
            <p:cNvPr id="289" name="Google Shape;289;p13"/>
            <p:cNvSpPr/>
            <p:nvPr/>
          </p:nvSpPr>
          <p:spPr>
            <a:xfrm>
              <a:off x="411480" y="4009721"/>
              <a:ext cx="5760720" cy="501840"/>
            </a:xfrm>
            <a:prstGeom prst="roundRect">
              <a:avLst>
                <a:gd name="adj" fmla="val 16667"/>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txBox="1"/>
            <p:nvPr/>
          </p:nvSpPr>
          <p:spPr>
            <a:xfrm>
              <a:off x="411480" y="4009721"/>
              <a:ext cx="5760720" cy="501840"/>
            </a:xfrm>
            <a:prstGeom prst="rect">
              <a:avLst/>
            </a:prstGeom>
            <a:noFill/>
            <a:ln>
              <a:noFill/>
            </a:ln>
          </p:spPr>
          <p:txBody>
            <a:bodyPr spcFirstLastPara="1" wrap="square" lIns="217725" tIns="0" rIns="217725" bIns="0" anchor="ctr" anchorCtr="0">
              <a:noAutofit/>
            </a:bodyPr>
            <a:lstStyle/>
            <a:p>
              <a:pPr marL="0" marR="0" lvl="0" indent="0" algn="l" rtl="0">
                <a:lnSpc>
                  <a:spcPct val="90000"/>
                </a:lnSpc>
                <a:spcBef>
                  <a:spcPts val="0"/>
                </a:spcBef>
                <a:spcAft>
                  <a:spcPts val="0"/>
                </a:spcAft>
                <a:buNone/>
              </a:pPr>
              <a:r>
                <a:rPr lang="en-US" sz="1700">
                  <a:solidFill>
                    <a:schemeClr val="lt1"/>
                  </a:solidFill>
                  <a:latin typeface="Calibri"/>
                  <a:ea typeface="Calibri"/>
                  <a:cs typeface="Calibri"/>
                  <a:sym typeface="Calibri"/>
                </a:rPr>
                <a:t>Transition</a:t>
              </a:r>
              <a:endParaRPr/>
            </a:p>
          </p:txBody>
        </p:sp>
      </p:grpSp>
      <p:pic>
        <p:nvPicPr>
          <p:cNvPr id="291" name="Google Shape;291;p13" descr="brac.png"/>
          <p:cNvPicPr preferRelativeResize="0"/>
          <p:nvPr/>
        </p:nvPicPr>
        <p:blipFill rotWithShape="1">
          <a:blip r:embed="rId3">
            <a:alphaModFix/>
          </a:blip>
          <a:srcRect/>
          <a:stretch/>
        </p:blipFill>
        <p:spPr>
          <a:xfrm>
            <a:off x="7884368" y="5733256"/>
            <a:ext cx="1259632" cy="11247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4"/>
          <p:cNvSpPr txBox="1">
            <a:spLocks noGrp="1"/>
          </p:cNvSpPr>
          <p:nvPr>
            <p:ph type="title"/>
          </p:nvPr>
        </p:nvSpPr>
        <p:spPr>
          <a:xfrm>
            <a:off x="467544" y="20786"/>
            <a:ext cx="8229600" cy="10319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AUP Disciplines</a:t>
            </a:r>
            <a:endParaRPr/>
          </a:p>
        </p:txBody>
      </p:sp>
      <p:sp>
        <p:nvSpPr>
          <p:cNvPr id="297" name="Google Shape;297;p14"/>
          <p:cNvSpPr txBox="1">
            <a:spLocks noGrp="1"/>
          </p:cNvSpPr>
          <p:nvPr>
            <p:ph type="body" idx="1"/>
          </p:nvPr>
        </p:nvSpPr>
        <p:spPr>
          <a:xfrm>
            <a:off x="467544" y="980728"/>
            <a:ext cx="8229600" cy="4929411"/>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000"/>
              <a:buFont typeface="Noto Sans Symbols"/>
              <a:buChar char="❖"/>
            </a:pPr>
            <a:r>
              <a:rPr lang="en-US" sz="2000" b="1"/>
              <a:t>Model</a:t>
            </a:r>
            <a:endParaRPr/>
          </a:p>
          <a:p>
            <a:pPr marL="342900" lvl="0" indent="-342900" algn="l" rtl="0">
              <a:spcBef>
                <a:spcPts val="400"/>
              </a:spcBef>
              <a:spcAft>
                <a:spcPts val="0"/>
              </a:spcAft>
              <a:buClr>
                <a:schemeClr val="dk1"/>
              </a:buClr>
              <a:buSzPts val="2000"/>
              <a:buFont typeface="Noto Sans Symbols"/>
              <a:buChar char="❖"/>
            </a:pPr>
            <a:r>
              <a:rPr lang="en-US" sz="2000" b="1"/>
              <a:t>Implementation</a:t>
            </a:r>
            <a:endParaRPr/>
          </a:p>
          <a:p>
            <a:pPr marL="342900" lvl="0" indent="-342900" algn="l" rtl="0">
              <a:spcBef>
                <a:spcPts val="400"/>
              </a:spcBef>
              <a:spcAft>
                <a:spcPts val="0"/>
              </a:spcAft>
              <a:buClr>
                <a:schemeClr val="dk1"/>
              </a:buClr>
              <a:buSzPts val="2000"/>
              <a:buFont typeface="Noto Sans Symbols"/>
              <a:buChar char="❖"/>
            </a:pPr>
            <a:r>
              <a:rPr lang="en-US" sz="2000" b="1"/>
              <a:t>Test</a:t>
            </a:r>
            <a:endParaRPr/>
          </a:p>
          <a:p>
            <a:pPr marL="342900" lvl="0" indent="-342900" algn="l" rtl="0">
              <a:spcBef>
                <a:spcPts val="400"/>
              </a:spcBef>
              <a:spcAft>
                <a:spcPts val="0"/>
              </a:spcAft>
              <a:buClr>
                <a:schemeClr val="dk1"/>
              </a:buClr>
              <a:buSzPts val="2000"/>
              <a:buFont typeface="Noto Sans Symbols"/>
              <a:buChar char="❖"/>
            </a:pPr>
            <a:r>
              <a:rPr lang="en-US" sz="2000" b="1"/>
              <a:t>Deploymen</a:t>
            </a:r>
            <a:r>
              <a:rPr lang="en-US" sz="2000"/>
              <a:t>t</a:t>
            </a:r>
            <a:endParaRPr/>
          </a:p>
          <a:p>
            <a:pPr marL="342900" lvl="0" indent="-342900" algn="l" rtl="0">
              <a:spcBef>
                <a:spcPts val="400"/>
              </a:spcBef>
              <a:spcAft>
                <a:spcPts val="0"/>
              </a:spcAft>
              <a:buClr>
                <a:schemeClr val="dk1"/>
              </a:buClr>
              <a:buSzPts val="2000"/>
              <a:buFont typeface="Noto Sans Symbols"/>
              <a:buChar char="❖"/>
            </a:pPr>
            <a:r>
              <a:rPr lang="en-US" sz="2000" b="1"/>
              <a:t>Configuration Management</a:t>
            </a:r>
            <a:r>
              <a:rPr lang="en-US" sz="2000"/>
              <a:t>: Manage access to project artifacts/versions. This includes not only tracking artifact versions over time but also controlling and managing changes to them.</a:t>
            </a:r>
            <a:endParaRPr/>
          </a:p>
          <a:p>
            <a:pPr marL="342900" lvl="0" indent="-342900" algn="l" rtl="0">
              <a:spcBef>
                <a:spcPts val="400"/>
              </a:spcBef>
              <a:spcAft>
                <a:spcPts val="0"/>
              </a:spcAft>
              <a:buClr>
                <a:schemeClr val="dk1"/>
              </a:buClr>
              <a:buSzPts val="2000"/>
              <a:buFont typeface="Noto Sans Symbols"/>
              <a:buChar char="❖"/>
            </a:pPr>
            <a:r>
              <a:rPr lang="en-US" sz="2000" b="1"/>
              <a:t>Project Management</a:t>
            </a:r>
            <a:r>
              <a:rPr lang="en-US" sz="2000"/>
              <a:t>: Direct the activities that take place within the project. This includes managing risks, directing people (assigning tasks, tracking progress, etc.), and coordinating with people and systems outside the scope of the project to be sure that it is delivered on time and within budget.</a:t>
            </a:r>
            <a:endParaRPr/>
          </a:p>
          <a:p>
            <a:pPr marL="342900" lvl="0" indent="-342900" algn="l" rtl="0">
              <a:spcBef>
                <a:spcPts val="400"/>
              </a:spcBef>
              <a:spcAft>
                <a:spcPts val="0"/>
              </a:spcAft>
              <a:buClr>
                <a:schemeClr val="dk1"/>
              </a:buClr>
              <a:buSzPts val="2000"/>
              <a:buFont typeface="Noto Sans Symbols"/>
              <a:buChar char="❖"/>
            </a:pPr>
            <a:r>
              <a:rPr lang="en-US" sz="2000" b="1"/>
              <a:t>Environment:</a:t>
            </a:r>
            <a:r>
              <a:rPr lang="en-US" sz="2000"/>
              <a:t> Support the rest of the effort by ensuring that the proper process, guidance (standards and guidelines), and tools (hardware, software, etc.) are available for the team as needed.</a:t>
            </a:r>
            <a:endParaRPr/>
          </a:p>
        </p:txBody>
      </p:sp>
      <p:pic>
        <p:nvPicPr>
          <p:cNvPr id="298" name="Google Shape;298;p14" descr="brac.png"/>
          <p:cNvPicPr preferRelativeResize="0"/>
          <p:nvPr/>
        </p:nvPicPr>
        <p:blipFill rotWithShape="1">
          <a:blip r:embed="rId3">
            <a:alphaModFix/>
          </a:blip>
          <a:srcRect/>
          <a:stretch/>
        </p:blipFill>
        <p:spPr>
          <a:xfrm>
            <a:off x="7884368" y="5733256"/>
            <a:ext cx="1259632" cy="11247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
                                            <p:txEl>
                                              <p:pRg st="0" end="0"/>
                                            </p:txEl>
                                          </p:spTgt>
                                        </p:tgtEl>
                                        <p:attrNameLst>
                                          <p:attrName>style.visibility</p:attrName>
                                        </p:attrNameLst>
                                      </p:cBhvr>
                                      <p:to>
                                        <p:strVal val="visible"/>
                                      </p:to>
                                    </p:set>
                                    <p:animEffect transition="in" filter="fade">
                                      <p:cBhvr>
                                        <p:cTn id="7" dur="1000"/>
                                        <p:tgtEl>
                                          <p:spTgt spid="2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7">
                                            <p:txEl>
                                              <p:pRg st="1" end="1"/>
                                            </p:txEl>
                                          </p:spTgt>
                                        </p:tgtEl>
                                        <p:attrNameLst>
                                          <p:attrName>style.visibility</p:attrName>
                                        </p:attrNameLst>
                                      </p:cBhvr>
                                      <p:to>
                                        <p:strVal val="visible"/>
                                      </p:to>
                                    </p:set>
                                    <p:animEffect transition="in" filter="fade">
                                      <p:cBhvr>
                                        <p:cTn id="12" dur="1000"/>
                                        <p:tgtEl>
                                          <p:spTgt spid="2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7">
                                            <p:txEl>
                                              <p:pRg st="2" end="2"/>
                                            </p:txEl>
                                          </p:spTgt>
                                        </p:tgtEl>
                                        <p:attrNameLst>
                                          <p:attrName>style.visibility</p:attrName>
                                        </p:attrNameLst>
                                      </p:cBhvr>
                                      <p:to>
                                        <p:strVal val="visible"/>
                                      </p:to>
                                    </p:set>
                                    <p:animEffect transition="in" filter="fade">
                                      <p:cBhvr>
                                        <p:cTn id="17" dur="1000"/>
                                        <p:tgtEl>
                                          <p:spTgt spid="2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7">
                                            <p:txEl>
                                              <p:pRg st="3" end="3"/>
                                            </p:txEl>
                                          </p:spTgt>
                                        </p:tgtEl>
                                        <p:attrNameLst>
                                          <p:attrName>style.visibility</p:attrName>
                                        </p:attrNameLst>
                                      </p:cBhvr>
                                      <p:to>
                                        <p:strVal val="visible"/>
                                      </p:to>
                                    </p:set>
                                    <p:animEffect transition="in" filter="fade">
                                      <p:cBhvr>
                                        <p:cTn id="22" dur="1000"/>
                                        <p:tgtEl>
                                          <p:spTgt spid="29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7">
                                            <p:txEl>
                                              <p:pRg st="4" end="4"/>
                                            </p:txEl>
                                          </p:spTgt>
                                        </p:tgtEl>
                                        <p:attrNameLst>
                                          <p:attrName>style.visibility</p:attrName>
                                        </p:attrNameLst>
                                      </p:cBhvr>
                                      <p:to>
                                        <p:strVal val="visible"/>
                                      </p:to>
                                    </p:set>
                                    <p:animEffect transition="in" filter="fade">
                                      <p:cBhvr>
                                        <p:cTn id="27" dur="1000"/>
                                        <p:tgtEl>
                                          <p:spTgt spid="29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7">
                                            <p:txEl>
                                              <p:pRg st="5" end="5"/>
                                            </p:txEl>
                                          </p:spTgt>
                                        </p:tgtEl>
                                        <p:attrNameLst>
                                          <p:attrName>style.visibility</p:attrName>
                                        </p:attrNameLst>
                                      </p:cBhvr>
                                      <p:to>
                                        <p:strVal val="visible"/>
                                      </p:to>
                                    </p:set>
                                    <p:animEffect transition="in" filter="fade">
                                      <p:cBhvr>
                                        <p:cTn id="32" dur="1000"/>
                                        <p:tgtEl>
                                          <p:spTgt spid="29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7">
                                            <p:txEl>
                                              <p:pRg st="6" end="6"/>
                                            </p:txEl>
                                          </p:spTgt>
                                        </p:tgtEl>
                                        <p:attrNameLst>
                                          <p:attrName>style.visibility</p:attrName>
                                        </p:attrNameLst>
                                      </p:cBhvr>
                                      <p:to>
                                        <p:strVal val="visible"/>
                                      </p:to>
                                    </p:set>
                                    <p:animEffect transition="in" filter="fade">
                                      <p:cBhvr>
                                        <p:cTn id="37" dur="1000"/>
                                        <p:tgtEl>
                                          <p:spTgt spid="29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pic>
        <p:nvPicPr>
          <p:cNvPr id="304" name="Google Shape;304;p15"/>
          <p:cNvPicPr preferRelativeResize="0">
            <a:picLocks noGrp="1"/>
          </p:cNvPicPr>
          <p:nvPr>
            <p:ph type="body" idx="1"/>
          </p:nvPr>
        </p:nvPicPr>
        <p:blipFill rotWithShape="1">
          <a:blip r:embed="rId3">
            <a:alphaModFix/>
          </a:blip>
          <a:srcRect/>
          <a:stretch/>
        </p:blipFill>
        <p:spPr>
          <a:xfrm>
            <a:off x="827584" y="1628800"/>
            <a:ext cx="7048500" cy="3888432"/>
          </a:xfrm>
          <a:prstGeom prst="rect">
            <a:avLst/>
          </a:prstGeom>
          <a:noFill/>
          <a:ln>
            <a:noFill/>
          </a:ln>
        </p:spPr>
      </p:pic>
      <p:pic>
        <p:nvPicPr>
          <p:cNvPr id="305" name="Google Shape;305;p15" descr="brac.png"/>
          <p:cNvPicPr preferRelativeResize="0"/>
          <p:nvPr/>
        </p:nvPicPr>
        <p:blipFill rotWithShape="1">
          <a:blip r:embed="rId4">
            <a:alphaModFix/>
          </a:blip>
          <a:srcRect/>
          <a:stretch/>
        </p:blipFill>
        <p:spPr>
          <a:xfrm>
            <a:off x="7884368" y="5733256"/>
            <a:ext cx="1259632" cy="112474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mt="21000"/>
          </a:blip>
          <a:stretch>
            <a:fillRect/>
          </a:stretch>
        </a:blipFill>
        <a:effectLst/>
      </p:bgPr>
    </p:bg>
    <p:spTree>
      <p:nvGrpSpPr>
        <p:cNvPr id="1" name="Shape 310"/>
        <p:cNvGrpSpPr/>
        <p:nvPr/>
      </p:nvGrpSpPr>
      <p:grpSpPr>
        <a:xfrm>
          <a:off x="0" y="0"/>
          <a:ext cx="0" cy="0"/>
          <a:chOff x="0" y="0"/>
          <a:chExt cx="0" cy="0"/>
        </a:xfrm>
      </p:grpSpPr>
      <p:sp>
        <p:nvSpPr>
          <p:cNvPr id="311" name="Google Shape;311;p16"/>
          <p:cNvSpPr txBox="1">
            <a:spLocks noGrp="1"/>
          </p:cNvSpPr>
          <p:nvPr>
            <p:ph type="title"/>
          </p:nvPr>
        </p:nvSpPr>
        <p:spPr>
          <a:xfrm>
            <a:off x="421196" y="2281417"/>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rial Black"/>
              <a:buNone/>
            </a:pPr>
            <a:r>
              <a:rPr lang="en-US" b="1">
                <a:latin typeface="Arial Black"/>
                <a:ea typeface="Arial Black"/>
                <a:cs typeface="Arial Black"/>
                <a:sym typeface="Arial Black"/>
              </a:rPr>
              <a:t>Scrum</a:t>
            </a:r>
            <a:endParaRPr/>
          </a:p>
        </p:txBody>
      </p:sp>
      <p:sp>
        <p:nvSpPr>
          <p:cNvPr id="312" name="Google Shape;312;p16"/>
          <p:cNvSpPr txBox="1"/>
          <p:nvPr/>
        </p:nvSpPr>
        <p:spPr>
          <a:xfrm>
            <a:off x="1619672" y="3284984"/>
            <a:ext cx="5832648" cy="864096"/>
          </a:xfrm>
          <a:prstGeom prst="rect">
            <a:avLst/>
          </a:prstGeom>
          <a:noFill/>
          <a:ln>
            <a:noFill/>
          </a:ln>
        </p:spPr>
        <p:txBody>
          <a:bodyPr spcFirstLastPara="1" wrap="square" lIns="91425" tIns="45700" rIns="91425" bIns="45700" anchor="t" anchorCtr="0">
            <a:normAutofit fontScale="55000" lnSpcReduction="20000"/>
          </a:bodyPr>
          <a:lstStyle/>
          <a:p>
            <a:pPr marL="342900" marR="0" lvl="0" indent="-292100" algn="l" rtl="0">
              <a:lnSpc>
                <a:spcPct val="80000"/>
              </a:lnSpc>
              <a:spcBef>
                <a:spcPts val="0"/>
              </a:spcBef>
              <a:spcAft>
                <a:spcPts val="0"/>
              </a:spcAft>
              <a:buClr>
                <a:schemeClr val="dk1"/>
              </a:buClr>
              <a:buSzPts val="800"/>
              <a:buFont typeface="Arial"/>
              <a:buNone/>
            </a:pPr>
            <a:endParaRPr sz="800">
              <a:solidFill>
                <a:srgbClr val="000000"/>
              </a:solidFill>
              <a:latin typeface="Calibri"/>
              <a:ea typeface="Calibri"/>
              <a:cs typeface="Calibri"/>
              <a:sym typeface="Calibri"/>
            </a:endParaRPr>
          </a:p>
          <a:p>
            <a:pPr marL="342900" marR="0" lvl="0" indent="-342900" algn="l" rtl="0">
              <a:lnSpc>
                <a:spcPct val="80000"/>
              </a:lnSpc>
              <a:spcBef>
                <a:spcPts val="48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It is the most widely used Agile S/W development method for project management</a:t>
            </a:r>
            <a:endParaRPr/>
          </a:p>
          <a:p>
            <a:pPr marL="342900" marR="0" lvl="0" indent="-342900" algn="l" rtl="0">
              <a:lnSpc>
                <a:spcPct val="80000"/>
              </a:lnSpc>
              <a:spcBef>
                <a:spcPts val="48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The full software is delivered in 14-30 days iterations</a:t>
            </a:r>
            <a:endParaRPr sz="2400">
              <a:solidFill>
                <a:srgbClr val="000000"/>
              </a:solidFill>
              <a:latin typeface="Calibri"/>
              <a:ea typeface="Calibri"/>
              <a:cs typeface="Calibri"/>
              <a:sym typeface="Calibri"/>
            </a:endParaRPr>
          </a:p>
          <a:p>
            <a:pPr marL="342900" marR="0" lvl="0" indent="-263525" algn="l" rtl="0">
              <a:lnSpc>
                <a:spcPct val="80000"/>
              </a:lnSpc>
              <a:spcBef>
                <a:spcPts val="250"/>
              </a:spcBef>
              <a:spcAft>
                <a:spcPts val="0"/>
              </a:spcAft>
              <a:buClr>
                <a:schemeClr val="dk1"/>
              </a:buClr>
              <a:buSzPts val="1250"/>
              <a:buFont typeface="Arial"/>
              <a:buNone/>
            </a:pPr>
            <a:endParaRPr sz="1250">
              <a:solidFill>
                <a:srgbClr val="000000"/>
              </a:solidFill>
              <a:latin typeface="Calibri"/>
              <a:ea typeface="Calibri"/>
              <a:cs typeface="Calibri"/>
              <a:sym typeface="Calibri"/>
            </a:endParaRPr>
          </a:p>
          <a:p>
            <a:pPr marL="342900" marR="0" lvl="0" indent="-342900" algn="l" rtl="0">
              <a:lnSpc>
                <a:spcPct val="80000"/>
              </a:lnSpc>
              <a:spcBef>
                <a:spcPts val="160"/>
              </a:spcBef>
              <a:spcAft>
                <a:spcPts val="0"/>
              </a:spcAft>
              <a:buClr>
                <a:schemeClr val="dk1"/>
              </a:buClr>
              <a:buSzPts val="800"/>
              <a:buFont typeface="Noto Sans Symbols"/>
              <a:buNone/>
            </a:pPr>
            <a:endParaRPr sz="800">
              <a:solidFill>
                <a:srgbClr val="000000"/>
              </a:solidFill>
              <a:latin typeface="Calibri"/>
              <a:ea typeface="Calibri"/>
              <a:cs typeface="Calibri"/>
              <a:sym typeface="Calibri"/>
            </a:endParaRPr>
          </a:p>
          <a:p>
            <a:pPr marL="342900" marR="0" lvl="0" indent="-342900" algn="l" rtl="0">
              <a:lnSpc>
                <a:spcPct val="80000"/>
              </a:lnSpc>
              <a:spcBef>
                <a:spcPts val="160"/>
              </a:spcBef>
              <a:spcAft>
                <a:spcPts val="0"/>
              </a:spcAft>
              <a:buClr>
                <a:srgbClr val="000000"/>
              </a:buClr>
              <a:buSzPts val="800"/>
              <a:buFont typeface="Noto Sans Symbols"/>
              <a:buNone/>
            </a:pPr>
            <a:r>
              <a:rPr lang="en-US" sz="800">
                <a:solidFill>
                  <a:srgbClr val="000000"/>
                </a:solidFill>
                <a:latin typeface="Calibri"/>
                <a:ea typeface="Calibri"/>
                <a:cs typeface="Calibri"/>
                <a:sym typeface="Calibri"/>
              </a:rPr>
              <a:t>   </a:t>
            </a:r>
            <a:endParaRPr/>
          </a:p>
        </p:txBody>
      </p:sp>
      <p:sp>
        <p:nvSpPr>
          <p:cNvPr id="313" name="Google Shape;313;p16"/>
          <p:cNvSpPr txBox="1">
            <a:spLocks noGrp="1"/>
          </p:cNvSpPr>
          <p:nvPr>
            <p:ph type="body" idx="1"/>
          </p:nvPr>
        </p:nvSpPr>
        <p:spPr>
          <a:xfrm>
            <a:off x="457200" y="5949280"/>
            <a:ext cx="8229600" cy="176883"/>
          </a:xfrm>
          <a:prstGeom prst="rect">
            <a:avLst/>
          </a:prstGeom>
          <a:noFill/>
          <a:ln>
            <a:noFill/>
          </a:ln>
        </p:spPr>
        <p:txBody>
          <a:bodyPr spcFirstLastPara="1" wrap="square" lIns="91425" tIns="45700" rIns="91425" bIns="45700" anchor="t" anchorCtr="0">
            <a:normAutofit lnSpcReduction="10000"/>
          </a:bodyPr>
          <a:lstStyle/>
          <a:p>
            <a:pPr marL="342900" lvl="0" indent="-292100" algn="l" rtl="0">
              <a:lnSpc>
                <a:spcPct val="80000"/>
              </a:lnSpc>
              <a:spcBef>
                <a:spcPts val="0"/>
              </a:spcBef>
              <a:spcAft>
                <a:spcPts val="0"/>
              </a:spcAft>
              <a:buClr>
                <a:schemeClr val="dk1"/>
              </a:buClr>
              <a:buSzPts val="800"/>
              <a:buNone/>
            </a:pPr>
            <a:endParaRPr sz="800"/>
          </a:p>
        </p:txBody>
      </p:sp>
      <p:pic>
        <p:nvPicPr>
          <p:cNvPr id="314" name="Google Shape;314;p16" descr="brac.png"/>
          <p:cNvPicPr preferRelativeResize="0"/>
          <p:nvPr/>
        </p:nvPicPr>
        <p:blipFill rotWithShape="1">
          <a:blip r:embed="rId4">
            <a:alphaModFix/>
          </a:blip>
          <a:srcRect/>
          <a:stretch/>
        </p:blipFill>
        <p:spPr>
          <a:xfrm>
            <a:off x="7884368" y="5733256"/>
            <a:ext cx="1259632" cy="11247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1"/>
                                        </p:tgtEl>
                                        <p:attrNameLst>
                                          <p:attrName>style.visibility</p:attrName>
                                        </p:attrNameLst>
                                      </p:cBhvr>
                                      <p:to>
                                        <p:strVal val="visible"/>
                                      </p:to>
                                    </p:set>
                                    <p:animEffect transition="in" filter="fade">
                                      <p:cBhvr>
                                        <p:cTn id="7" dur="5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pic>
        <p:nvPicPr>
          <p:cNvPr id="320" name="Google Shape;320;p17"/>
          <p:cNvPicPr preferRelativeResize="0">
            <a:picLocks noGrp="1"/>
          </p:cNvPicPr>
          <p:nvPr>
            <p:ph type="body" idx="1"/>
          </p:nvPr>
        </p:nvPicPr>
        <p:blipFill rotWithShape="1">
          <a:blip r:embed="rId3">
            <a:alphaModFix/>
          </a:blip>
          <a:srcRect/>
          <a:stretch/>
        </p:blipFill>
        <p:spPr>
          <a:xfrm>
            <a:off x="179512" y="260648"/>
            <a:ext cx="8856984" cy="6192688"/>
          </a:xfrm>
          <a:prstGeom prst="rect">
            <a:avLst/>
          </a:prstGeom>
          <a:noFill/>
          <a:ln>
            <a:noFill/>
          </a:ln>
        </p:spPr>
      </p:pic>
      <p:pic>
        <p:nvPicPr>
          <p:cNvPr id="321" name="Google Shape;321;p17" descr="brac.png"/>
          <p:cNvPicPr preferRelativeResize="0"/>
          <p:nvPr/>
        </p:nvPicPr>
        <p:blipFill rotWithShape="1">
          <a:blip r:embed="rId4">
            <a:alphaModFix/>
          </a:blip>
          <a:srcRect/>
          <a:stretch/>
        </p:blipFill>
        <p:spPr>
          <a:xfrm>
            <a:off x="0" y="5733256"/>
            <a:ext cx="1259632" cy="112474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Scrum Framework</a:t>
            </a:r>
            <a:endParaRPr/>
          </a:p>
        </p:txBody>
      </p:sp>
      <p:grpSp>
        <p:nvGrpSpPr>
          <p:cNvPr id="327" name="Google Shape;327;p18"/>
          <p:cNvGrpSpPr/>
          <p:nvPr/>
        </p:nvGrpSpPr>
        <p:grpSpPr>
          <a:xfrm>
            <a:off x="650875" y="1494695"/>
            <a:ext cx="3727450" cy="1839912"/>
            <a:chOff x="0" y="0"/>
            <a:chExt cx="2608" cy="1288"/>
          </a:xfrm>
        </p:grpSpPr>
        <p:sp>
          <p:nvSpPr>
            <p:cNvPr id="328" name="Google Shape;328;p18"/>
            <p:cNvSpPr/>
            <p:nvPr/>
          </p:nvSpPr>
          <p:spPr>
            <a:xfrm>
              <a:off x="8" y="0"/>
              <a:ext cx="2600" cy="1288"/>
            </a:xfrm>
            <a:prstGeom prst="roundRect">
              <a:avLst>
                <a:gd name="adj" fmla="val 14903"/>
              </a:avLst>
            </a:prstGeom>
            <a:blipFill rotWithShape="1">
              <a:blip r:embed="rId3">
                <a:alphaModFix/>
              </a:blip>
              <a:tile tx="0" ty="0" sx="100000" sy="100000" flip="none" algn="tl"/>
            </a:blipFill>
            <a:ln w="25400" cap="flat" cmpd="sng">
              <a:solidFill>
                <a:srgbClr val="003C83"/>
              </a:solidFill>
              <a:prstDash val="solid"/>
              <a:round/>
              <a:headEnd type="none" w="sm" len="sm"/>
              <a:tailEnd type="none" w="sm" len="sm"/>
            </a:ln>
            <a:effectLst>
              <a:outerShdw blurRad="114300" dist="63500" dir="2700000" algn="ctr" rotWithShape="0">
                <a:schemeClr val="lt2">
                  <a:alpha val="29803"/>
                </a:schemeClr>
              </a:outerShdw>
            </a:effectLst>
          </p:spPr>
          <p:txBody>
            <a:bodyPr spcFirstLastPara="1" wrap="square" lIns="82275" tIns="41125" rIns="82275" bIns="41125" anchor="t" anchorCtr="0">
              <a:noAutofit/>
            </a:bodyPr>
            <a:lstStyle/>
            <a:p>
              <a:pPr marL="0" marR="0" lvl="0" indent="0" algn="ctr" rtl="0">
                <a:spcBef>
                  <a:spcPts val="0"/>
                </a:spcBef>
                <a:spcAft>
                  <a:spcPts val="0"/>
                </a:spcAft>
                <a:buNone/>
              </a:pPr>
              <a:endParaRPr sz="2900">
                <a:solidFill>
                  <a:srgbClr val="000000"/>
                </a:solidFill>
                <a:latin typeface="Gill Sans"/>
                <a:ea typeface="Gill Sans"/>
                <a:cs typeface="Gill Sans"/>
                <a:sym typeface="Gill Sans"/>
              </a:endParaRPr>
            </a:p>
          </p:txBody>
        </p:sp>
        <p:sp>
          <p:nvSpPr>
            <p:cNvPr id="329" name="Google Shape;329;p18"/>
            <p:cNvSpPr/>
            <p:nvPr/>
          </p:nvSpPr>
          <p:spPr>
            <a:xfrm>
              <a:off x="96" y="392"/>
              <a:ext cx="1768" cy="832"/>
            </a:xfrm>
            <a:prstGeom prst="rect">
              <a:avLst/>
            </a:prstGeom>
            <a:noFill/>
            <a:ln>
              <a:noFill/>
            </a:ln>
          </p:spPr>
          <p:txBody>
            <a:bodyPr spcFirstLastPara="1" wrap="square" lIns="45700" tIns="45700" rIns="45700" bIns="45700" anchor="t" anchorCtr="0">
              <a:noAutofit/>
            </a:bodyPr>
            <a:lstStyle/>
            <a:p>
              <a:pPr marL="0" marR="0" lvl="0" indent="-198437" algn="l" rtl="0">
                <a:spcBef>
                  <a:spcPts val="0"/>
                </a:spcBef>
                <a:spcAft>
                  <a:spcPts val="0"/>
                </a:spcAft>
                <a:buClr>
                  <a:srgbClr val="FFFFFF"/>
                </a:buClr>
                <a:buSzPts val="3125"/>
                <a:buFont typeface="Gill Sans"/>
                <a:buChar char="•"/>
              </a:pPr>
              <a:r>
                <a:rPr lang="en-US" sz="2500">
                  <a:solidFill>
                    <a:srgbClr val="FFFFFF"/>
                  </a:solidFill>
                  <a:latin typeface="Gill Sans"/>
                  <a:ea typeface="Gill Sans"/>
                  <a:cs typeface="Gill Sans"/>
                  <a:sym typeface="Gill Sans"/>
                </a:rPr>
                <a:t>Product owner</a:t>
              </a:r>
              <a:endParaRPr/>
            </a:p>
            <a:p>
              <a:pPr marL="0" marR="0" lvl="0" indent="-198437" algn="l" rtl="0">
                <a:spcBef>
                  <a:spcPts val="0"/>
                </a:spcBef>
                <a:spcAft>
                  <a:spcPts val="0"/>
                </a:spcAft>
                <a:buClr>
                  <a:srgbClr val="FFFFFF"/>
                </a:buClr>
                <a:buSzPts val="3125"/>
                <a:buFont typeface="Gill Sans"/>
                <a:buChar char="•"/>
              </a:pPr>
              <a:r>
                <a:rPr lang="en-US" sz="2500">
                  <a:solidFill>
                    <a:srgbClr val="FFFFFF"/>
                  </a:solidFill>
                  <a:latin typeface="Gill Sans"/>
                  <a:ea typeface="Gill Sans"/>
                  <a:cs typeface="Gill Sans"/>
                  <a:sym typeface="Gill Sans"/>
                </a:rPr>
                <a:t>Scrum Master</a:t>
              </a:r>
              <a:endParaRPr/>
            </a:p>
            <a:p>
              <a:pPr marL="0" marR="0" lvl="0" indent="-198437" algn="l" rtl="0">
                <a:spcBef>
                  <a:spcPts val="0"/>
                </a:spcBef>
                <a:spcAft>
                  <a:spcPts val="0"/>
                </a:spcAft>
                <a:buClr>
                  <a:srgbClr val="FFFFFF"/>
                </a:buClr>
                <a:buSzPts val="3125"/>
                <a:buFont typeface="Gill Sans"/>
                <a:buChar char="•"/>
              </a:pPr>
              <a:r>
                <a:rPr lang="en-US" sz="2500">
                  <a:solidFill>
                    <a:srgbClr val="FFFFFF"/>
                  </a:solidFill>
                  <a:latin typeface="Gill Sans"/>
                  <a:ea typeface="Gill Sans"/>
                  <a:cs typeface="Gill Sans"/>
                  <a:sym typeface="Gill Sans"/>
                </a:rPr>
                <a:t>Team</a:t>
              </a:r>
              <a:endParaRPr/>
            </a:p>
          </p:txBody>
        </p:sp>
        <p:sp>
          <p:nvSpPr>
            <p:cNvPr id="330" name="Google Shape;330;p18"/>
            <p:cNvSpPr/>
            <p:nvPr/>
          </p:nvSpPr>
          <p:spPr>
            <a:xfrm>
              <a:off x="304" y="0"/>
              <a:ext cx="1200" cy="376"/>
            </a:xfrm>
            <a:prstGeom prst="rect">
              <a:avLst/>
            </a:prstGeom>
            <a:solidFill>
              <a:srgbClr val="003C83"/>
            </a:solidFill>
            <a:ln>
              <a:noFill/>
            </a:ln>
          </p:spPr>
          <p:txBody>
            <a:bodyPr spcFirstLastPara="1" wrap="square" lIns="82275" tIns="41125" rIns="82275" bIns="41125" anchor="t" anchorCtr="0">
              <a:noAutofit/>
            </a:bodyPr>
            <a:lstStyle/>
            <a:p>
              <a:pPr marL="0" marR="0" lvl="0" indent="0" algn="ctr" rtl="0">
                <a:spcBef>
                  <a:spcPts val="0"/>
                </a:spcBef>
                <a:spcAft>
                  <a:spcPts val="0"/>
                </a:spcAft>
                <a:buNone/>
              </a:pPr>
              <a:endParaRPr sz="2900">
                <a:solidFill>
                  <a:srgbClr val="000000"/>
                </a:solidFill>
                <a:latin typeface="Gill Sans"/>
                <a:ea typeface="Gill Sans"/>
                <a:cs typeface="Gill Sans"/>
                <a:sym typeface="Gill Sans"/>
              </a:endParaRPr>
            </a:p>
          </p:txBody>
        </p:sp>
        <p:sp>
          <p:nvSpPr>
            <p:cNvPr id="331" name="Google Shape;331;p18"/>
            <p:cNvSpPr/>
            <p:nvPr/>
          </p:nvSpPr>
          <p:spPr>
            <a:xfrm rot="10800000">
              <a:off x="1432" y="88"/>
              <a:ext cx="312" cy="288"/>
            </a:xfrm>
            <a:custGeom>
              <a:avLst/>
              <a:gdLst/>
              <a:ahLst/>
              <a:cxnLst/>
              <a:rect l="l" t="t"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p18"/>
            <p:cNvSpPr/>
            <p:nvPr/>
          </p:nvSpPr>
          <p:spPr>
            <a:xfrm>
              <a:off x="0" y="0"/>
              <a:ext cx="312" cy="288"/>
            </a:xfrm>
            <a:custGeom>
              <a:avLst/>
              <a:gdLst/>
              <a:ahLst/>
              <a:cxnLst/>
              <a:rect l="l" t="t"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 name="Google Shape;333;p18"/>
            <p:cNvSpPr/>
            <p:nvPr/>
          </p:nvSpPr>
          <p:spPr>
            <a:xfrm>
              <a:off x="0" y="216"/>
              <a:ext cx="392" cy="160"/>
            </a:xfrm>
            <a:prstGeom prst="rect">
              <a:avLst/>
            </a:prstGeom>
            <a:solidFill>
              <a:srgbClr val="003C83"/>
            </a:solidFill>
            <a:ln>
              <a:noFill/>
            </a:ln>
          </p:spPr>
          <p:txBody>
            <a:bodyPr spcFirstLastPara="1" wrap="square" lIns="82275" tIns="41125" rIns="82275" bIns="41125" anchor="t" anchorCtr="0">
              <a:noAutofit/>
            </a:bodyPr>
            <a:lstStyle/>
            <a:p>
              <a:pPr marL="0" marR="0" lvl="0" indent="0" algn="ctr" rtl="0">
                <a:spcBef>
                  <a:spcPts val="0"/>
                </a:spcBef>
                <a:spcAft>
                  <a:spcPts val="0"/>
                </a:spcAft>
                <a:buNone/>
              </a:pPr>
              <a:endParaRPr sz="2900">
                <a:solidFill>
                  <a:srgbClr val="000000"/>
                </a:solidFill>
                <a:latin typeface="Gill Sans"/>
                <a:ea typeface="Gill Sans"/>
                <a:cs typeface="Gill Sans"/>
                <a:sym typeface="Gill Sans"/>
              </a:endParaRPr>
            </a:p>
          </p:txBody>
        </p:sp>
        <p:sp>
          <p:nvSpPr>
            <p:cNvPr id="334" name="Google Shape;334;p18"/>
            <p:cNvSpPr/>
            <p:nvPr/>
          </p:nvSpPr>
          <p:spPr>
            <a:xfrm>
              <a:off x="1352" y="0"/>
              <a:ext cx="392" cy="160"/>
            </a:xfrm>
            <a:prstGeom prst="rect">
              <a:avLst/>
            </a:prstGeom>
            <a:solidFill>
              <a:srgbClr val="003C83"/>
            </a:solidFill>
            <a:ln>
              <a:noFill/>
            </a:ln>
          </p:spPr>
          <p:txBody>
            <a:bodyPr spcFirstLastPara="1" wrap="square" lIns="82275" tIns="41125" rIns="82275" bIns="41125" anchor="t" anchorCtr="0">
              <a:noAutofit/>
            </a:bodyPr>
            <a:lstStyle/>
            <a:p>
              <a:pPr marL="0" marR="0" lvl="0" indent="0" algn="ctr" rtl="0">
                <a:spcBef>
                  <a:spcPts val="0"/>
                </a:spcBef>
                <a:spcAft>
                  <a:spcPts val="0"/>
                </a:spcAft>
                <a:buNone/>
              </a:pPr>
              <a:endParaRPr sz="2900">
                <a:solidFill>
                  <a:srgbClr val="000000"/>
                </a:solidFill>
                <a:latin typeface="Gill Sans"/>
                <a:ea typeface="Gill Sans"/>
                <a:cs typeface="Gill Sans"/>
                <a:sym typeface="Gill Sans"/>
              </a:endParaRPr>
            </a:p>
          </p:txBody>
        </p:sp>
        <p:sp>
          <p:nvSpPr>
            <p:cNvPr id="335" name="Google Shape;335;p18"/>
            <p:cNvSpPr/>
            <p:nvPr/>
          </p:nvSpPr>
          <p:spPr>
            <a:xfrm>
              <a:off x="104" y="8"/>
              <a:ext cx="1336" cy="352"/>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900">
                  <a:solidFill>
                    <a:srgbClr val="FFFFFF"/>
                  </a:solidFill>
                  <a:latin typeface="Gill Sans"/>
                  <a:ea typeface="Gill Sans"/>
                  <a:cs typeface="Gill Sans"/>
                  <a:sym typeface="Gill Sans"/>
                </a:rPr>
                <a:t>Roles</a:t>
              </a:r>
              <a:endParaRPr/>
            </a:p>
          </p:txBody>
        </p:sp>
      </p:grpSp>
      <p:grpSp>
        <p:nvGrpSpPr>
          <p:cNvPr id="336" name="Google Shape;336;p18"/>
          <p:cNvGrpSpPr/>
          <p:nvPr/>
        </p:nvGrpSpPr>
        <p:grpSpPr>
          <a:xfrm>
            <a:off x="2238233" y="2847576"/>
            <a:ext cx="6366017" cy="2274887"/>
            <a:chOff x="0" y="0"/>
            <a:chExt cx="2608" cy="1592"/>
          </a:xfrm>
        </p:grpSpPr>
        <p:sp>
          <p:nvSpPr>
            <p:cNvPr id="337" name="Google Shape;337;p18"/>
            <p:cNvSpPr/>
            <p:nvPr/>
          </p:nvSpPr>
          <p:spPr>
            <a:xfrm>
              <a:off x="8" y="0"/>
              <a:ext cx="2600" cy="1592"/>
            </a:xfrm>
            <a:prstGeom prst="roundRect">
              <a:avLst>
                <a:gd name="adj" fmla="val 12060"/>
              </a:avLst>
            </a:prstGeom>
            <a:blipFill rotWithShape="1">
              <a:blip r:embed="rId3">
                <a:alphaModFix/>
              </a:blip>
              <a:tile tx="0" ty="0" sx="100000" sy="100000" flip="none" algn="tl"/>
            </a:blipFill>
            <a:ln w="25400" cap="flat" cmpd="sng">
              <a:solidFill>
                <a:srgbClr val="003C83"/>
              </a:solidFill>
              <a:prstDash val="solid"/>
              <a:round/>
              <a:headEnd type="none" w="sm" len="sm"/>
              <a:tailEnd type="none" w="sm" len="sm"/>
            </a:ln>
            <a:effectLst>
              <a:outerShdw blurRad="114300" dist="63500" dir="2700000" algn="ctr" rotWithShape="0">
                <a:schemeClr val="lt2">
                  <a:alpha val="29803"/>
                </a:schemeClr>
              </a:outerShdw>
            </a:effectLst>
          </p:spPr>
          <p:txBody>
            <a:bodyPr spcFirstLastPara="1" wrap="square" lIns="82275" tIns="41125" rIns="82275" bIns="41125" anchor="t" anchorCtr="0">
              <a:noAutofit/>
            </a:bodyPr>
            <a:lstStyle/>
            <a:p>
              <a:pPr marL="0" marR="0" lvl="0" indent="0" algn="ctr" rtl="0">
                <a:spcBef>
                  <a:spcPts val="0"/>
                </a:spcBef>
                <a:spcAft>
                  <a:spcPts val="0"/>
                </a:spcAft>
                <a:buNone/>
              </a:pPr>
              <a:endParaRPr sz="2900">
                <a:solidFill>
                  <a:srgbClr val="000000"/>
                </a:solidFill>
                <a:latin typeface="Gill Sans"/>
                <a:ea typeface="Gill Sans"/>
                <a:cs typeface="Gill Sans"/>
                <a:sym typeface="Gill Sans"/>
              </a:endParaRPr>
            </a:p>
          </p:txBody>
        </p:sp>
        <p:sp>
          <p:nvSpPr>
            <p:cNvPr id="338" name="Google Shape;338;p18"/>
            <p:cNvSpPr/>
            <p:nvPr/>
          </p:nvSpPr>
          <p:spPr>
            <a:xfrm>
              <a:off x="96" y="392"/>
              <a:ext cx="2320" cy="1088"/>
            </a:xfrm>
            <a:prstGeom prst="rect">
              <a:avLst/>
            </a:prstGeom>
            <a:noFill/>
            <a:ln>
              <a:noFill/>
            </a:ln>
          </p:spPr>
          <p:txBody>
            <a:bodyPr spcFirstLastPara="1" wrap="square" lIns="45700" tIns="45700" rIns="45700" bIns="45700" anchor="t" anchorCtr="0">
              <a:noAutofit/>
            </a:bodyPr>
            <a:lstStyle/>
            <a:p>
              <a:pPr marL="0" marR="0" lvl="0" indent="-198437" algn="l" rtl="0">
                <a:spcBef>
                  <a:spcPts val="0"/>
                </a:spcBef>
                <a:spcAft>
                  <a:spcPts val="0"/>
                </a:spcAft>
                <a:buClr>
                  <a:srgbClr val="FFFFFF"/>
                </a:buClr>
                <a:buSzPts val="3125"/>
                <a:buFont typeface="Gill Sans"/>
                <a:buChar char="•"/>
              </a:pPr>
              <a:r>
                <a:rPr lang="en-US" sz="2500">
                  <a:solidFill>
                    <a:srgbClr val="FFFFFF"/>
                  </a:solidFill>
                  <a:latin typeface="Gill Sans"/>
                  <a:ea typeface="Gill Sans"/>
                  <a:cs typeface="Gill Sans"/>
                  <a:sym typeface="Gill Sans"/>
                </a:rPr>
                <a:t>Sprint planning</a:t>
              </a:r>
              <a:endParaRPr/>
            </a:p>
            <a:p>
              <a:pPr marL="0" marR="0" lvl="0" indent="-198437" algn="l" rtl="0">
                <a:spcBef>
                  <a:spcPts val="0"/>
                </a:spcBef>
                <a:spcAft>
                  <a:spcPts val="0"/>
                </a:spcAft>
                <a:buClr>
                  <a:srgbClr val="FFFFFF"/>
                </a:buClr>
                <a:buSzPts val="3125"/>
                <a:buFont typeface="Gill Sans"/>
                <a:buChar char="•"/>
              </a:pPr>
              <a:r>
                <a:rPr lang="en-US" sz="2500">
                  <a:solidFill>
                    <a:srgbClr val="FFFFFF"/>
                  </a:solidFill>
                  <a:latin typeface="Gill Sans"/>
                  <a:ea typeface="Gill Sans"/>
                  <a:cs typeface="Gill Sans"/>
                  <a:sym typeface="Gill Sans"/>
                </a:rPr>
                <a:t>Sprint review and Sprint retrospective</a:t>
              </a:r>
              <a:endParaRPr/>
            </a:p>
            <a:p>
              <a:pPr marL="0" marR="0" lvl="0" indent="-198437" algn="l" rtl="0">
                <a:spcBef>
                  <a:spcPts val="0"/>
                </a:spcBef>
                <a:spcAft>
                  <a:spcPts val="0"/>
                </a:spcAft>
                <a:buClr>
                  <a:srgbClr val="FFFFFF"/>
                </a:buClr>
                <a:buSzPts val="3125"/>
                <a:buFont typeface="Gill Sans"/>
                <a:buChar char="•"/>
              </a:pPr>
              <a:r>
                <a:rPr lang="en-US" sz="2500">
                  <a:solidFill>
                    <a:srgbClr val="FFFFFF"/>
                  </a:solidFill>
                  <a:latin typeface="Gill Sans"/>
                  <a:ea typeface="Gill Sans"/>
                  <a:cs typeface="Gill Sans"/>
                  <a:sym typeface="Gill Sans"/>
                </a:rPr>
                <a:t>Daily scrum meeting</a:t>
              </a:r>
              <a:endParaRPr/>
            </a:p>
          </p:txBody>
        </p:sp>
        <p:sp>
          <p:nvSpPr>
            <p:cNvPr id="339" name="Google Shape;339;p18"/>
            <p:cNvSpPr/>
            <p:nvPr/>
          </p:nvSpPr>
          <p:spPr>
            <a:xfrm>
              <a:off x="304" y="0"/>
              <a:ext cx="1200" cy="376"/>
            </a:xfrm>
            <a:prstGeom prst="rect">
              <a:avLst/>
            </a:prstGeom>
            <a:solidFill>
              <a:srgbClr val="003C83"/>
            </a:solidFill>
            <a:ln>
              <a:noFill/>
            </a:ln>
          </p:spPr>
          <p:txBody>
            <a:bodyPr spcFirstLastPara="1" wrap="square" lIns="82275" tIns="41125" rIns="82275" bIns="41125" anchor="t" anchorCtr="0">
              <a:noAutofit/>
            </a:bodyPr>
            <a:lstStyle/>
            <a:p>
              <a:pPr marL="0" marR="0" lvl="0" indent="0" algn="ctr" rtl="0">
                <a:spcBef>
                  <a:spcPts val="0"/>
                </a:spcBef>
                <a:spcAft>
                  <a:spcPts val="0"/>
                </a:spcAft>
                <a:buNone/>
              </a:pPr>
              <a:endParaRPr sz="2900">
                <a:solidFill>
                  <a:srgbClr val="000000"/>
                </a:solidFill>
                <a:latin typeface="Gill Sans"/>
                <a:ea typeface="Gill Sans"/>
                <a:cs typeface="Gill Sans"/>
                <a:sym typeface="Gill Sans"/>
              </a:endParaRPr>
            </a:p>
          </p:txBody>
        </p:sp>
        <p:sp>
          <p:nvSpPr>
            <p:cNvPr id="340" name="Google Shape;340;p18"/>
            <p:cNvSpPr/>
            <p:nvPr/>
          </p:nvSpPr>
          <p:spPr>
            <a:xfrm rot="10800000">
              <a:off x="1432" y="88"/>
              <a:ext cx="312" cy="288"/>
            </a:xfrm>
            <a:custGeom>
              <a:avLst/>
              <a:gdLst/>
              <a:ahLst/>
              <a:cxnLst/>
              <a:rect l="l" t="t"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 name="Google Shape;341;p18"/>
            <p:cNvSpPr/>
            <p:nvPr/>
          </p:nvSpPr>
          <p:spPr>
            <a:xfrm>
              <a:off x="0" y="0"/>
              <a:ext cx="312" cy="288"/>
            </a:xfrm>
            <a:custGeom>
              <a:avLst/>
              <a:gdLst/>
              <a:ahLst/>
              <a:cxnLst/>
              <a:rect l="l" t="t"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18"/>
            <p:cNvSpPr/>
            <p:nvPr/>
          </p:nvSpPr>
          <p:spPr>
            <a:xfrm>
              <a:off x="0" y="216"/>
              <a:ext cx="392" cy="160"/>
            </a:xfrm>
            <a:prstGeom prst="rect">
              <a:avLst/>
            </a:prstGeom>
            <a:solidFill>
              <a:srgbClr val="003C83"/>
            </a:solidFill>
            <a:ln>
              <a:noFill/>
            </a:ln>
          </p:spPr>
          <p:txBody>
            <a:bodyPr spcFirstLastPara="1" wrap="square" lIns="82275" tIns="41125" rIns="82275" bIns="41125" anchor="t" anchorCtr="0">
              <a:noAutofit/>
            </a:bodyPr>
            <a:lstStyle/>
            <a:p>
              <a:pPr marL="0" marR="0" lvl="0" indent="0" algn="ctr" rtl="0">
                <a:spcBef>
                  <a:spcPts val="0"/>
                </a:spcBef>
                <a:spcAft>
                  <a:spcPts val="0"/>
                </a:spcAft>
                <a:buNone/>
              </a:pPr>
              <a:endParaRPr sz="2900">
                <a:solidFill>
                  <a:srgbClr val="000000"/>
                </a:solidFill>
                <a:latin typeface="Gill Sans"/>
                <a:ea typeface="Gill Sans"/>
                <a:cs typeface="Gill Sans"/>
                <a:sym typeface="Gill Sans"/>
              </a:endParaRPr>
            </a:p>
          </p:txBody>
        </p:sp>
        <p:sp>
          <p:nvSpPr>
            <p:cNvPr id="343" name="Google Shape;343;p18"/>
            <p:cNvSpPr/>
            <p:nvPr/>
          </p:nvSpPr>
          <p:spPr>
            <a:xfrm>
              <a:off x="1352" y="0"/>
              <a:ext cx="392" cy="160"/>
            </a:xfrm>
            <a:prstGeom prst="rect">
              <a:avLst/>
            </a:prstGeom>
            <a:solidFill>
              <a:srgbClr val="003C83"/>
            </a:solidFill>
            <a:ln>
              <a:noFill/>
            </a:ln>
          </p:spPr>
          <p:txBody>
            <a:bodyPr spcFirstLastPara="1" wrap="square" lIns="82275" tIns="41125" rIns="82275" bIns="41125" anchor="t" anchorCtr="0">
              <a:noAutofit/>
            </a:bodyPr>
            <a:lstStyle/>
            <a:p>
              <a:pPr marL="0" marR="0" lvl="0" indent="0" algn="ctr" rtl="0">
                <a:spcBef>
                  <a:spcPts val="0"/>
                </a:spcBef>
                <a:spcAft>
                  <a:spcPts val="0"/>
                </a:spcAft>
                <a:buNone/>
              </a:pPr>
              <a:endParaRPr sz="2900">
                <a:solidFill>
                  <a:srgbClr val="000000"/>
                </a:solidFill>
                <a:latin typeface="Gill Sans"/>
                <a:ea typeface="Gill Sans"/>
                <a:cs typeface="Gill Sans"/>
                <a:sym typeface="Gill Sans"/>
              </a:endParaRPr>
            </a:p>
          </p:txBody>
        </p:sp>
        <p:sp>
          <p:nvSpPr>
            <p:cNvPr id="344" name="Google Shape;344;p18"/>
            <p:cNvSpPr/>
            <p:nvPr/>
          </p:nvSpPr>
          <p:spPr>
            <a:xfrm>
              <a:off x="104" y="8"/>
              <a:ext cx="1512" cy="352"/>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900">
                  <a:solidFill>
                    <a:srgbClr val="FFFFFF"/>
                  </a:solidFill>
                  <a:latin typeface="Gill Sans"/>
                  <a:ea typeface="Gill Sans"/>
                  <a:cs typeface="Gill Sans"/>
                  <a:sym typeface="Gill Sans"/>
                </a:rPr>
                <a:t>Ceremonies</a:t>
              </a:r>
              <a:endParaRPr/>
            </a:p>
          </p:txBody>
        </p:sp>
      </p:grpSp>
      <p:grpSp>
        <p:nvGrpSpPr>
          <p:cNvPr id="345" name="Google Shape;345;p18"/>
          <p:cNvGrpSpPr/>
          <p:nvPr/>
        </p:nvGrpSpPr>
        <p:grpSpPr>
          <a:xfrm>
            <a:off x="5190702" y="4828846"/>
            <a:ext cx="3727450" cy="1841500"/>
            <a:chOff x="0" y="0"/>
            <a:chExt cx="2608" cy="1288"/>
          </a:xfrm>
        </p:grpSpPr>
        <p:sp>
          <p:nvSpPr>
            <p:cNvPr id="346" name="Google Shape;346;p18"/>
            <p:cNvSpPr/>
            <p:nvPr/>
          </p:nvSpPr>
          <p:spPr>
            <a:xfrm>
              <a:off x="8" y="0"/>
              <a:ext cx="2600" cy="1288"/>
            </a:xfrm>
            <a:prstGeom prst="roundRect">
              <a:avLst>
                <a:gd name="adj" fmla="val 14903"/>
              </a:avLst>
            </a:prstGeom>
            <a:blipFill rotWithShape="1">
              <a:blip r:embed="rId3">
                <a:alphaModFix/>
              </a:blip>
              <a:tile tx="0" ty="0" sx="100000" sy="100000" flip="none" algn="tl"/>
            </a:blipFill>
            <a:ln w="25400" cap="flat" cmpd="sng">
              <a:solidFill>
                <a:srgbClr val="003C83"/>
              </a:solidFill>
              <a:prstDash val="solid"/>
              <a:round/>
              <a:headEnd type="none" w="sm" len="sm"/>
              <a:tailEnd type="none" w="sm" len="sm"/>
            </a:ln>
            <a:effectLst>
              <a:outerShdw blurRad="114300" dist="63500" dir="2700000" algn="ctr" rotWithShape="0">
                <a:schemeClr val="lt2">
                  <a:alpha val="29803"/>
                </a:schemeClr>
              </a:outerShdw>
            </a:effectLst>
          </p:spPr>
          <p:txBody>
            <a:bodyPr spcFirstLastPara="1" wrap="square" lIns="82275" tIns="41125" rIns="82275" bIns="41125" anchor="t" anchorCtr="0">
              <a:noAutofit/>
            </a:bodyPr>
            <a:lstStyle/>
            <a:p>
              <a:pPr marL="0" marR="0" lvl="0" indent="0" algn="ctr" rtl="0">
                <a:spcBef>
                  <a:spcPts val="0"/>
                </a:spcBef>
                <a:spcAft>
                  <a:spcPts val="0"/>
                </a:spcAft>
                <a:buNone/>
              </a:pPr>
              <a:endParaRPr sz="2900">
                <a:solidFill>
                  <a:srgbClr val="000000"/>
                </a:solidFill>
                <a:latin typeface="Gill Sans"/>
                <a:ea typeface="Gill Sans"/>
                <a:cs typeface="Gill Sans"/>
                <a:sym typeface="Gill Sans"/>
              </a:endParaRPr>
            </a:p>
          </p:txBody>
        </p:sp>
        <p:sp>
          <p:nvSpPr>
            <p:cNvPr id="347" name="Google Shape;347;p18"/>
            <p:cNvSpPr/>
            <p:nvPr/>
          </p:nvSpPr>
          <p:spPr>
            <a:xfrm>
              <a:off x="96" y="392"/>
              <a:ext cx="2376" cy="832"/>
            </a:xfrm>
            <a:prstGeom prst="rect">
              <a:avLst/>
            </a:prstGeom>
            <a:noFill/>
            <a:ln>
              <a:noFill/>
            </a:ln>
          </p:spPr>
          <p:txBody>
            <a:bodyPr spcFirstLastPara="1" wrap="square" lIns="45700" tIns="45700" rIns="45700" bIns="45700" anchor="t" anchorCtr="0">
              <a:noAutofit/>
            </a:bodyPr>
            <a:lstStyle/>
            <a:p>
              <a:pPr marL="0" marR="0" lvl="0" indent="-198437" algn="l" rtl="0">
                <a:spcBef>
                  <a:spcPts val="0"/>
                </a:spcBef>
                <a:spcAft>
                  <a:spcPts val="0"/>
                </a:spcAft>
                <a:buClr>
                  <a:srgbClr val="FFFFFF"/>
                </a:buClr>
                <a:buSzPts val="3125"/>
                <a:buFont typeface="Gill Sans"/>
                <a:buChar char="•"/>
              </a:pPr>
              <a:r>
                <a:rPr lang="en-US" sz="2500">
                  <a:solidFill>
                    <a:srgbClr val="FFFFFF"/>
                  </a:solidFill>
                  <a:latin typeface="Gill Sans"/>
                  <a:ea typeface="Gill Sans"/>
                  <a:cs typeface="Gill Sans"/>
                  <a:sym typeface="Gill Sans"/>
                </a:rPr>
                <a:t>Product backlog</a:t>
              </a:r>
              <a:endParaRPr/>
            </a:p>
            <a:p>
              <a:pPr marL="0" marR="0" lvl="0" indent="-198437" algn="l" rtl="0">
                <a:spcBef>
                  <a:spcPts val="0"/>
                </a:spcBef>
                <a:spcAft>
                  <a:spcPts val="0"/>
                </a:spcAft>
                <a:buClr>
                  <a:srgbClr val="FFFFFF"/>
                </a:buClr>
                <a:buSzPts val="3125"/>
                <a:buFont typeface="Gill Sans"/>
                <a:buChar char="•"/>
              </a:pPr>
              <a:r>
                <a:rPr lang="en-US" sz="2500">
                  <a:solidFill>
                    <a:srgbClr val="FFFFFF"/>
                  </a:solidFill>
                  <a:latin typeface="Gill Sans"/>
                  <a:ea typeface="Gill Sans"/>
                  <a:cs typeface="Gill Sans"/>
                  <a:sym typeface="Gill Sans"/>
                </a:rPr>
                <a:t>Sprint backlog</a:t>
              </a:r>
              <a:endParaRPr/>
            </a:p>
            <a:p>
              <a:pPr marL="0" marR="0" lvl="0" indent="-198437" algn="l" rtl="0">
                <a:spcBef>
                  <a:spcPts val="0"/>
                </a:spcBef>
                <a:spcAft>
                  <a:spcPts val="0"/>
                </a:spcAft>
                <a:buClr>
                  <a:srgbClr val="FFFFFF"/>
                </a:buClr>
                <a:buSzPts val="3125"/>
                <a:buFont typeface="Gill Sans"/>
                <a:buChar char="•"/>
              </a:pPr>
              <a:r>
                <a:rPr lang="en-US" sz="2500">
                  <a:solidFill>
                    <a:srgbClr val="FFFFFF"/>
                  </a:solidFill>
                  <a:latin typeface="Gill Sans"/>
                  <a:ea typeface="Gill Sans"/>
                  <a:cs typeface="Gill Sans"/>
                  <a:sym typeface="Gill Sans"/>
                </a:rPr>
                <a:t>Burndown charts</a:t>
              </a:r>
              <a:endParaRPr/>
            </a:p>
          </p:txBody>
        </p:sp>
        <p:sp>
          <p:nvSpPr>
            <p:cNvPr id="348" name="Google Shape;348;p18"/>
            <p:cNvSpPr/>
            <p:nvPr/>
          </p:nvSpPr>
          <p:spPr>
            <a:xfrm>
              <a:off x="304" y="0"/>
              <a:ext cx="1200" cy="376"/>
            </a:xfrm>
            <a:prstGeom prst="rect">
              <a:avLst/>
            </a:prstGeom>
            <a:solidFill>
              <a:srgbClr val="003C83"/>
            </a:solidFill>
            <a:ln>
              <a:noFill/>
            </a:ln>
          </p:spPr>
          <p:txBody>
            <a:bodyPr spcFirstLastPara="1" wrap="square" lIns="82275" tIns="41125" rIns="82275" bIns="41125" anchor="t" anchorCtr="0">
              <a:noAutofit/>
            </a:bodyPr>
            <a:lstStyle/>
            <a:p>
              <a:pPr marL="0" marR="0" lvl="0" indent="0" algn="ctr" rtl="0">
                <a:spcBef>
                  <a:spcPts val="0"/>
                </a:spcBef>
                <a:spcAft>
                  <a:spcPts val="0"/>
                </a:spcAft>
                <a:buNone/>
              </a:pPr>
              <a:endParaRPr sz="2900">
                <a:solidFill>
                  <a:srgbClr val="000000"/>
                </a:solidFill>
                <a:latin typeface="Gill Sans"/>
                <a:ea typeface="Gill Sans"/>
                <a:cs typeface="Gill Sans"/>
                <a:sym typeface="Gill Sans"/>
              </a:endParaRPr>
            </a:p>
          </p:txBody>
        </p:sp>
        <p:sp>
          <p:nvSpPr>
            <p:cNvPr id="349" name="Google Shape;349;p18"/>
            <p:cNvSpPr/>
            <p:nvPr/>
          </p:nvSpPr>
          <p:spPr>
            <a:xfrm rot="10800000">
              <a:off x="1432" y="88"/>
              <a:ext cx="312" cy="288"/>
            </a:xfrm>
            <a:custGeom>
              <a:avLst/>
              <a:gdLst/>
              <a:ahLst/>
              <a:cxnLst/>
              <a:rect l="l" t="t"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 name="Google Shape;350;p18"/>
            <p:cNvSpPr/>
            <p:nvPr/>
          </p:nvSpPr>
          <p:spPr>
            <a:xfrm>
              <a:off x="0" y="0"/>
              <a:ext cx="312" cy="288"/>
            </a:xfrm>
            <a:custGeom>
              <a:avLst/>
              <a:gdLst/>
              <a:ahLst/>
              <a:cxnLst/>
              <a:rect l="l" t="t"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18"/>
            <p:cNvSpPr/>
            <p:nvPr/>
          </p:nvSpPr>
          <p:spPr>
            <a:xfrm>
              <a:off x="0" y="216"/>
              <a:ext cx="392" cy="160"/>
            </a:xfrm>
            <a:prstGeom prst="rect">
              <a:avLst/>
            </a:prstGeom>
            <a:solidFill>
              <a:srgbClr val="003C83"/>
            </a:solidFill>
            <a:ln>
              <a:noFill/>
            </a:ln>
          </p:spPr>
          <p:txBody>
            <a:bodyPr spcFirstLastPara="1" wrap="square" lIns="82275" tIns="41125" rIns="82275" bIns="41125" anchor="t" anchorCtr="0">
              <a:noAutofit/>
            </a:bodyPr>
            <a:lstStyle/>
            <a:p>
              <a:pPr marL="0" marR="0" lvl="0" indent="0" algn="ctr" rtl="0">
                <a:spcBef>
                  <a:spcPts val="0"/>
                </a:spcBef>
                <a:spcAft>
                  <a:spcPts val="0"/>
                </a:spcAft>
                <a:buNone/>
              </a:pPr>
              <a:endParaRPr sz="2900">
                <a:solidFill>
                  <a:srgbClr val="000000"/>
                </a:solidFill>
                <a:latin typeface="Gill Sans"/>
                <a:ea typeface="Gill Sans"/>
                <a:cs typeface="Gill Sans"/>
                <a:sym typeface="Gill Sans"/>
              </a:endParaRPr>
            </a:p>
          </p:txBody>
        </p:sp>
        <p:sp>
          <p:nvSpPr>
            <p:cNvPr id="352" name="Google Shape;352;p18"/>
            <p:cNvSpPr/>
            <p:nvPr/>
          </p:nvSpPr>
          <p:spPr>
            <a:xfrm>
              <a:off x="1352" y="0"/>
              <a:ext cx="392" cy="160"/>
            </a:xfrm>
            <a:prstGeom prst="rect">
              <a:avLst/>
            </a:prstGeom>
            <a:solidFill>
              <a:srgbClr val="003C83"/>
            </a:solidFill>
            <a:ln>
              <a:noFill/>
            </a:ln>
          </p:spPr>
          <p:txBody>
            <a:bodyPr spcFirstLastPara="1" wrap="square" lIns="82275" tIns="41125" rIns="82275" bIns="41125" anchor="t" anchorCtr="0">
              <a:noAutofit/>
            </a:bodyPr>
            <a:lstStyle/>
            <a:p>
              <a:pPr marL="0" marR="0" lvl="0" indent="0" algn="ctr" rtl="0">
                <a:spcBef>
                  <a:spcPts val="0"/>
                </a:spcBef>
                <a:spcAft>
                  <a:spcPts val="0"/>
                </a:spcAft>
                <a:buNone/>
              </a:pPr>
              <a:endParaRPr sz="2900">
                <a:solidFill>
                  <a:srgbClr val="000000"/>
                </a:solidFill>
                <a:latin typeface="Gill Sans"/>
                <a:ea typeface="Gill Sans"/>
                <a:cs typeface="Gill Sans"/>
                <a:sym typeface="Gill Sans"/>
              </a:endParaRPr>
            </a:p>
          </p:txBody>
        </p:sp>
        <p:sp>
          <p:nvSpPr>
            <p:cNvPr id="353" name="Google Shape;353;p18"/>
            <p:cNvSpPr/>
            <p:nvPr/>
          </p:nvSpPr>
          <p:spPr>
            <a:xfrm>
              <a:off x="104" y="8"/>
              <a:ext cx="1336" cy="352"/>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900">
                  <a:solidFill>
                    <a:srgbClr val="FFFFFF"/>
                  </a:solidFill>
                  <a:latin typeface="Gill Sans"/>
                  <a:ea typeface="Gill Sans"/>
                  <a:cs typeface="Gill Sans"/>
                  <a:sym typeface="Gill Sans"/>
                </a:rPr>
                <a:t>Artifacts</a:t>
              </a:r>
              <a:endParaRPr/>
            </a:p>
          </p:txBody>
        </p:sp>
      </p:grpSp>
      <p:pic>
        <p:nvPicPr>
          <p:cNvPr id="354" name="Google Shape;354;p18" descr="brac.png"/>
          <p:cNvPicPr preferRelativeResize="0"/>
          <p:nvPr/>
        </p:nvPicPr>
        <p:blipFill rotWithShape="1">
          <a:blip r:embed="rId4">
            <a:alphaModFix/>
          </a:blip>
          <a:srcRect/>
          <a:stretch/>
        </p:blipFill>
        <p:spPr>
          <a:xfrm>
            <a:off x="0" y="5733256"/>
            <a:ext cx="1259632" cy="112474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Scrum Roles</a:t>
            </a:r>
            <a:endParaRPr/>
          </a:p>
        </p:txBody>
      </p:sp>
      <p:pic>
        <p:nvPicPr>
          <p:cNvPr id="361" name="Google Shape;361;p19" descr="brac.png"/>
          <p:cNvPicPr preferRelativeResize="0"/>
          <p:nvPr/>
        </p:nvPicPr>
        <p:blipFill rotWithShape="1">
          <a:blip r:embed="rId3">
            <a:alphaModFix/>
          </a:blip>
          <a:srcRect/>
          <a:stretch/>
        </p:blipFill>
        <p:spPr>
          <a:xfrm>
            <a:off x="7884368" y="5733256"/>
            <a:ext cx="1259632" cy="1124744"/>
          </a:xfrm>
          <a:prstGeom prst="rect">
            <a:avLst/>
          </a:prstGeom>
          <a:noFill/>
          <a:ln>
            <a:noFill/>
          </a:ln>
        </p:spPr>
      </p:pic>
      <p:pic>
        <p:nvPicPr>
          <p:cNvPr id="5" name="Picture 4">
            <a:extLst>
              <a:ext uri="{FF2B5EF4-FFF2-40B4-BE49-F238E27FC236}">
                <a16:creationId xmlns:a16="http://schemas.microsoft.com/office/drawing/2014/main" id="{03136A6E-9E31-CCE0-C848-D741455EFBAA}"/>
              </a:ext>
            </a:extLst>
          </p:cNvPr>
          <p:cNvPicPr>
            <a:picLocks noChangeAspect="1"/>
          </p:cNvPicPr>
          <p:nvPr/>
        </p:nvPicPr>
        <p:blipFill>
          <a:blip r:embed="rId4"/>
          <a:stretch>
            <a:fillRect/>
          </a:stretch>
        </p:blipFill>
        <p:spPr>
          <a:xfrm>
            <a:off x="1498888" y="1562660"/>
            <a:ext cx="6146223" cy="485228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
          <p:cNvSpPr/>
          <p:nvPr/>
        </p:nvSpPr>
        <p:spPr>
          <a:xfrm>
            <a:off x="584831" y="4365104"/>
            <a:ext cx="2664296" cy="1639557"/>
          </a:xfrm>
          <a:prstGeom prst="roundRect">
            <a:avLst>
              <a:gd name="adj" fmla="val 16667"/>
            </a:avLst>
          </a:prstGeom>
          <a:solidFill>
            <a:schemeClr val="accent3"/>
          </a:solidFill>
          <a:ln w="25400" cap="flat" cmpd="sng">
            <a:solidFill>
              <a:srgbClr val="78846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2" name="Google Shape;172;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Why we need Agile</a:t>
            </a:r>
            <a:endParaRPr/>
          </a:p>
        </p:txBody>
      </p:sp>
      <p:sp>
        <p:nvSpPr>
          <p:cNvPr id="173" name="Google Shape;173;p2"/>
          <p:cNvSpPr txBox="1"/>
          <p:nvPr/>
        </p:nvSpPr>
        <p:spPr>
          <a:xfrm>
            <a:off x="4716016" y="1682302"/>
            <a:ext cx="3960440"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dk1"/>
                </a:solidFill>
                <a:latin typeface="Calibri"/>
                <a:ea typeface="Calibri"/>
                <a:cs typeface="Calibri"/>
                <a:sym typeface="Calibri"/>
              </a:rPr>
              <a:t>1. Monolithic Software</a:t>
            </a:r>
            <a:r>
              <a:rPr lang="en-US" sz="1800" b="0" i="0" u="none" strike="noStrike" cap="none">
                <a:solidFill>
                  <a:schemeClr val="dk1"/>
                </a:solidFill>
                <a:latin typeface="Calibri"/>
                <a:ea typeface="Calibri"/>
                <a:cs typeface="Calibri"/>
                <a:sym typeface="Calibri"/>
              </a:rPr>
              <a:t>: The ready product comes at the end of the process. now a days, the requirement of software changes frequently, even it can change a number of times in a day.</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 name="Google Shape;174;p2"/>
          <p:cNvSpPr txBox="1"/>
          <p:nvPr/>
        </p:nvSpPr>
        <p:spPr>
          <a:xfrm>
            <a:off x="4716016" y="3227091"/>
            <a:ext cx="3456384"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2. </a:t>
            </a:r>
            <a:r>
              <a:rPr lang="en-US" sz="1800">
                <a:solidFill>
                  <a:schemeClr val="dk1"/>
                </a:solidFill>
                <a:latin typeface="Calibri"/>
                <a:ea typeface="Calibri"/>
                <a:cs typeface="Calibri"/>
                <a:sym typeface="Calibri"/>
              </a:rPr>
              <a:t>For live systems, like Amazon, Facebook a few seconds of downtime can cause a lot. Changes in such cases needs to be smooth enough so that customers interaction do not interrupt.</a:t>
            </a:r>
            <a:endParaRPr sz="1800">
              <a:solidFill>
                <a:schemeClr val="dk1"/>
              </a:solidFill>
              <a:latin typeface="Calibri"/>
              <a:ea typeface="Calibri"/>
              <a:cs typeface="Calibri"/>
              <a:sym typeface="Calibri"/>
            </a:endParaRPr>
          </a:p>
        </p:txBody>
      </p:sp>
      <p:sp>
        <p:nvSpPr>
          <p:cNvPr id="175" name="Google Shape;175;p2"/>
          <p:cNvSpPr/>
          <p:nvPr/>
        </p:nvSpPr>
        <p:spPr>
          <a:xfrm>
            <a:off x="926169" y="4601130"/>
            <a:ext cx="1008112" cy="380287"/>
          </a:xfrm>
          <a:prstGeom prst="rect">
            <a:avLst/>
          </a:prstGeom>
          <a:solidFill>
            <a:schemeClr val="accent1"/>
          </a:solidFill>
          <a:ln w="25400" cap="flat" cmpd="sng">
            <a:solidFill>
              <a:srgbClr val="78846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Login</a:t>
            </a:r>
            <a:endParaRPr sz="1800">
              <a:solidFill>
                <a:schemeClr val="lt1"/>
              </a:solidFill>
              <a:latin typeface="Calibri"/>
              <a:ea typeface="Calibri"/>
              <a:cs typeface="Calibri"/>
              <a:sym typeface="Calibri"/>
            </a:endParaRPr>
          </a:p>
        </p:txBody>
      </p:sp>
      <p:sp>
        <p:nvSpPr>
          <p:cNvPr id="176" name="Google Shape;176;p2"/>
          <p:cNvSpPr/>
          <p:nvPr/>
        </p:nvSpPr>
        <p:spPr>
          <a:xfrm>
            <a:off x="1934281" y="4928770"/>
            <a:ext cx="848371" cy="410861"/>
          </a:xfrm>
          <a:prstGeom prst="rect">
            <a:avLst/>
          </a:prstGeom>
          <a:solidFill>
            <a:schemeClr val="accent1"/>
          </a:solidFill>
          <a:ln w="25400" cap="flat" cmpd="sng">
            <a:solidFill>
              <a:srgbClr val="78846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Mail </a:t>
            </a:r>
            <a:endParaRPr sz="1800">
              <a:solidFill>
                <a:schemeClr val="lt1"/>
              </a:solidFill>
              <a:latin typeface="Calibri"/>
              <a:ea typeface="Calibri"/>
              <a:cs typeface="Calibri"/>
              <a:sym typeface="Calibri"/>
            </a:endParaRPr>
          </a:p>
        </p:txBody>
      </p:sp>
      <p:sp>
        <p:nvSpPr>
          <p:cNvPr id="177" name="Google Shape;177;p2"/>
          <p:cNvSpPr/>
          <p:nvPr/>
        </p:nvSpPr>
        <p:spPr>
          <a:xfrm>
            <a:off x="938714" y="5339631"/>
            <a:ext cx="1656184" cy="410861"/>
          </a:xfrm>
          <a:prstGeom prst="rect">
            <a:avLst/>
          </a:prstGeom>
          <a:solidFill>
            <a:schemeClr val="accent1"/>
          </a:solidFill>
          <a:ln w="25400" cap="flat" cmpd="sng">
            <a:solidFill>
              <a:srgbClr val="78846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Messaging</a:t>
            </a:r>
            <a:endParaRPr/>
          </a:p>
        </p:txBody>
      </p:sp>
      <p:sp>
        <p:nvSpPr>
          <p:cNvPr id="178" name="Google Shape;178;p2"/>
          <p:cNvSpPr/>
          <p:nvPr/>
        </p:nvSpPr>
        <p:spPr>
          <a:xfrm>
            <a:off x="1957232" y="4602942"/>
            <a:ext cx="1207368" cy="351725"/>
          </a:xfrm>
          <a:prstGeom prst="rect">
            <a:avLst/>
          </a:prstGeom>
          <a:solidFill>
            <a:schemeClr val="accent1"/>
          </a:solidFill>
          <a:ln w="25400" cap="flat" cmpd="sng">
            <a:solidFill>
              <a:srgbClr val="78846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Database</a:t>
            </a:r>
            <a:endParaRPr sz="1800">
              <a:solidFill>
                <a:schemeClr val="lt1"/>
              </a:solidFill>
              <a:latin typeface="Calibri"/>
              <a:ea typeface="Calibri"/>
              <a:cs typeface="Calibri"/>
              <a:sym typeface="Calibri"/>
            </a:endParaRPr>
          </a:p>
        </p:txBody>
      </p:sp>
      <p:pic>
        <p:nvPicPr>
          <p:cNvPr id="179" name="Google Shape;179;p2"/>
          <p:cNvPicPr preferRelativeResize="0">
            <a:picLocks noGrp="1"/>
          </p:cNvPicPr>
          <p:nvPr>
            <p:ph type="body" idx="1"/>
          </p:nvPr>
        </p:nvPicPr>
        <p:blipFill rotWithShape="1">
          <a:blip r:embed="rId3">
            <a:alphaModFix/>
          </a:blip>
          <a:srcRect/>
          <a:stretch/>
        </p:blipFill>
        <p:spPr>
          <a:xfrm>
            <a:off x="410809" y="1448352"/>
            <a:ext cx="3092846" cy="2222225"/>
          </a:xfrm>
          <a:prstGeom prst="rect">
            <a:avLst/>
          </a:prstGeom>
          <a:noFill/>
          <a:ln>
            <a:noFill/>
          </a:ln>
        </p:spPr>
      </p:pic>
      <p:pic>
        <p:nvPicPr>
          <p:cNvPr id="180" name="Google Shape;180;p2" descr="brac.png"/>
          <p:cNvPicPr preferRelativeResize="0"/>
          <p:nvPr/>
        </p:nvPicPr>
        <p:blipFill rotWithShape="1">
          <a:blip r:embed="rId4">
            <a:alphaModFix/>
          </a:blip>
          <a:srcRect/>
          <a:stretch/>
        </p:blipFill>
        <p:spPr>
          <a:xfrm>
            <a:off x="7884368" y="5733256"/>
            <a:ext cx="1259632" cy="11247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10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1"/>
                                        </p:tgtEl>
                                        <p:attrNameLst>
                                          <p:attrName>style.visibility</p:attrName>
                                        </p:attrNameLst>
                                      </p:cBhvr>
                                      <p:to>
                                        <p:strVal val="visible"/>
                                      </p:to>
                                    </p:set>
                                    <p:animEffect transition="in" filter="fade">
                                      <p:cBhvr>
                                        <p:cTn id="12" dur="500"/>
                                        <p:tgtEl>
                                          <p:spTgt spid="17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5"/>
                                        </p:tgtEl>
                                        <p:attrNameLst>
                                          <p:attrName>style.visibility</p:attrName>
                                        </p:attrNameLst>
                                      </p:cBhvr>
                                      <p:to>
                                        <p:strVal val="visible"/>
                                      </p:to>
                                    </p:set>
                                    <p:anim calcmode="lin" valueType="num">
                                      <p:cBhvr additive="base">
                                        <p:cTn id="17" dur="1000"/>
                                        <p:tgtEl>
                                          <p:spTgt spid="175"/>
                                        </p:tgtEl>
                                        <p:attrNameLst>
                                          <p:attrName>ppt_y</p:attrName>
                                        </p:attrNameLst>
                                      </p:cBhvr>
                                      <p:tavLst>
                                        <p:tav tm="0">
                                          <p:val>
                                            <p:strVal val="#ppt_y+1"/>
                                          </p:val>
                                        </p:tav>
                                        <p:tav tm="100000">
                                          <p:val>
                                            <p:strVal val="#ppt_y"/>
                                          </p:val>
                                        </p:tav>
                                      </p:tavLst>
                                    </p:anim>
                                  </p:childTnLst>
                                </p:cTn>
                              </p:par>
                              <p:par>
                                <p:cTn id="18" presetID="2" presetClass="entr" presetSubtype="1" fill="hold" nodeType="withEffect">
                                  <p:stCondLst>
                                    <p:cond delay="0"/>
                                  </p:stCondLst>
                                  <p:childTnLst>
                                    <p:set>
                                      <p:cBhvr>
                                        <p:cTn id="19" dur="1" fill="hold">
                                          <p:stCondLst>
                                            <p:cond delay="0"/>
                                          </p:stCondLst>
                                        </p:cTn>
                                        <p:tgtEl>
                                          <p:spTgt spid="178"/>
                                        </p:tgtEl>
                                        <p:attrNameLst>
                                          <p:attrName>style.visibility</p:attrName>
                                        </p:attrNameLst>
                                      </p:cBhvr>
                                      <p:to>
                                        <p:strVal val="visible"/>
                                      </p:to>
                                    </p:set>
                                    <p:anim calcmode="lin" valueType="num">
                                      <p:cBhvr additive="base">
                                        <p:cTn id="20" dur="1000"/>
                                        <p:tgtEl>
                                          <p:spTgt spid="178"/>
                                        </p:tgtEl>
                                        <p:attrNameLst>
                                          <p:attrName>ppt_y</p:attrName>
                                        </p:attrNameLst>
                                      </p:cBhvr>
                                      <p:tavLst>
                                        <p:tav tm="0">
                                          <p:val>
                                            <p:strVal val="#ppt_y-1"/>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76"/>
                                        </p:tgtEl>
                                        <p:attrNameLst>
                                          <p:attrName>style.visibility</p:attrName>
                                        </p:attrNameLst>
                                      </p:cBhvr>
                                      <p:to>
                                        <p:strVal val="visible"/>
                                      </p:to>
                                    </p:set>
                                    <p:anim calcmode="lin" valueType="num">
                                      <p:cBhvr additive="base">
                                        <p:cTn id="23" dur="500"/>
                                        <p:tgtEl>
                                          <p:spTgt spid="176"/>
                                        </p:tgtEl>
                                        <p:attrNameLst>
                                          <p:attrName>ppt_x</p:attrName>
                                        </p:attrNameLst>
                                      </p:cBhvr>
                                      <p:tavLst>
                                        <p:tav tm="0">
                                          <p:val>
                                            <p:strVal val="#ppt_x-1"/>
                                          </p:val>
                                        </p:tav>
                                        <p:tav tm="100000">
                                          <p:val>
                                            <p:strVal val="#ppt_x"/>
                                          </p:val>
                                        </p:tav>
                                      </p:tavLst>
                                    </p:anim>
                                  </p:childTnLst>
                                </p:cTn>
                              </p:par>
                              <p:par>
                                <p:cTn id="24" presetID="2" presetClass="entr" presetSubtype="4" fill="hold" nodeType="withEffect">
                                  <p:stCondLst>
                                    <p:cond delay="0"/>
                                  </p:stCondLst>
                                  <p:childTnLst>
                                    <p:set>
                                      <p:cBhvr>
                                        <p:cTn id="25" dur="1" fill="hold">
                                          <p:stCondLst>
                                            <p:cond delay="0"/>
                                          </p:stCondLst>
                                        </p:cTn>
                                        <p:tgtEl>
                                          <p:spTgt spid="177"/>
                                        </p:tgtEl>
                                        <p:attrNameLst>
                                          <p:attrName>style.visibility</p:attrName>
                                        </p:attrNameLst>
                                      </p:cBhvr>
                                      <p:to>
                                        <p:strVal val="visible"/>
                                      </p:to>
                                    </p:set>
                                    <p:anim calcmode="lin" valueType="num">
                                      <p:cBhvr additive="base">
                                        <p:cTn id="26" dur="500"/>
                                        <p:tgtEl>
                                          <p:spTgt spid="17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4">
                                            <p:txEl>
                                              <p:pRg st="0" end="0"/>
                                            </p:txEl>
                                          </p:spTgt>
                                        </p:tgtEl>
                                        <p:attrNameLst>
                                          <p:attrName>style.visibility</p:attrName>
                                        </p:attrNameLst>
                                      </p:cBhvr>
                                      <p:to>
                                        <p:strVal val="visible"/>
                                      </p:to>
                                    </p:set>
                                    <p:animEffect transition="in" filter="fade">
                                      <p:cBhvr>
                                        <p:cTn id="31" dur="1000"/>
                                        <p:tgtEl>
                                          <p:spTgt spid="17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Scrum Roles</a:t>
            </a:r>
            <a:endParaRPr/>
          </a:p>
        </p:txBody>
      </p:sp>
      <p:sp>
        <p:nvSpPr>
          <p:cNvPr id="367" name="Google Shape;367;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742950" lvl="1" indent="-285750" algn="l" rtl="0">
              <a:lnSpc>
                <a:spcPct val="80000"/>
              </a:lnSpc>
              <a:spcBef>
                <a:spcPts val="0"/>
              </a:spcBef>
              <a:spcAft>
                <a:spcPts val="0"/>
              </a:spcAft>
              <a:buClr>
                <a:schemeClr val="dk1"/>
              </a:buClr>
              <a:buSzPts val="2800"/>
              <a:buChar char="–"/>
            </a:pPr>
            <a:r>
              <a:rPr lang="en-US"/>
              <a:t>Product Owner</a:t>
            </a:r>
            <a:endParaRPr/>
          </a:p>
          <a:p>
            <a:pPr marL="1143000" lvl="2" indent="-228600" algn="l" rtl="0">
              <a:lnSpc>
                <a:spcPct val="80000"/>
              </a:lnSpc>
              <a:spcBef>
                <a:spcPts val="360"/>
              </a:spcBef>
              <a:spcAft>
                <a:spcPts val="0"/>
              </a:spcAft>
              <a:buClr>
                <a:schemeClr val="dk1"/>
              </a:buClr>
              <a:buSzPts val="1800"/>
              <a:buChar char="•"/>
            </a:pPr>
            <a:r>
              <a:rPr lang="en-US" sz="1800"/>
              <a:t>Possibly a Product Manager or Project Sponsor</a:t>
            </a:r>
            <a:endParaRPr/>
          </a:p>
          <a:p>
            <a:pPr marL="1143000" lvl="2" indent="-228600" algn="l" rtl="0">
              <a:lnSpc>
                <a:spcPct val="80000"/>
              </a:lnSpc>
              <a:spcBef>
                <a:spcPts val="360"/>
              </a:spcBef>
              <a:spcAft>
                <a:spcPts val="0"/>
              </a:spcAft>
              <a:buClr>
                <a:schemeClr val="dk1"/>
              </a:buClr>
              <a:buSzPts val="1800"/>
              <a:buChar char="•"/>
            </a:pPr>
            <a:r>
              <a:rPr lang="en-US" sz="1800"/>
              <a:t>Decides features, release date, prioritization, $$$</a:t>
            </a:r>
            <a:endParaRPr/>
          </a:p>
          <a:p>
            <a:pPr marL="1143000" lvl="2" indent="-152400" algn="l" rtl="0">
              <a:lnSpc>
                <a:spcPct val="80000"/>
              </a:lnSpc>
              <a:spcBef>
                <a:spcPts val="240"/>
              </a:spcBef>
              <a:spcAft>
                <a:spcPts val="0"/>
              </a:spcAft>
              <a:buClr>
                <a:schemeClr val="dk1"/>
              </a:buClr>
              <a:buSzPts val="1200"/>
              <a:buNone/>
            </a:pPr>
            <a:endParaRPr sz="1200"/>
          </a:p>
          <a:p>
            <a:pPr marL="1143000" lvl="2" indent="-152400" algn="l" rtl="0">
              <a:lnSpc>
                <a:spcPct val="80000"/>
              </a:lnSpc>
              <a:spcBef>
                <a:spcPts val="240"/>
              </a:spcBef>
              <a:spcAft>
                <a:spcPts val="0"/>
              </a:spcAft>
              <a:buClr>
                <a:schemeClr val="dk1"/>
              </a:buClr>
              <a:buSzPts val="1200"/>
              <a:buNone/>
            </a:pPr>
            <a:endParaRPr sz="1200"/>
          </a:p>
          <a:p>
            <a:pPr marL="742950" lvl="1" indent="-285750" algn="l" rtl="0">
              <a:lnSpc>
                <a:spcPct val="80000"/>
              </a:lnSpc>
              <a:spcBef>
                <a:spcPts val="560"/>
              </a:spcBef>
              <a:spcAft>
                <a:spcPts val="0"/>
              </a:spcAft>
              <a:buClr>
                <a:schemeClr val="dk1"/>
              </a:buClr>
              <a:buSzPts val="2800"/>
              <a:buChar char="–"/>
            </a:pPr>
            <a:r>
              <a:rPr lang="en-US"/>
              <a:t>Scrum Master</a:t>
            </a:r>
            <a:endParaRPr/>
          </a:p>
          <a:p>
            <a:pPr marL="1143000" lvl="2" indent="-228600" algn="l" rtl="0">
              <a:lnSpc>
                <a:spcPct val="80000"/>
              </a:lnSpc>
              <a:spcBef>
                <a:spcPts val="360"/>
              </a:spcBef>
              <a:spcAft>
                <a:spcPts val="0"/>
              </a:spcAft>
              <a:buClr>
                <a:schemeClr val="dk1"/>
              </a:buClr>
              <a:buSzPts val="1800"/>
              <a:buChar char="•"/>
            </a:pPr>
            <a:r>
              <a:rPr lang="en-US" sz="1800"/>
              <a:t>Typically a Project Manager or Team Leader</a:t>
            </a:r>
            <a:endParaRPr/>
          </a:p>
          <a:p>
            <a:pPr marL="1143000" lvl="2" indent="-228600" algn="l" rtl="0">
              <a:lnSpc>
                <a:spcPct val="80000"/>
              </a:lnSpc>
              <a:spcBef>
                <a:spcPts val="360"/>
              </a:spcBef>
              <a:spcAft>
                <a:spcPts val="0"/>
              </a:spcAft>
              <a:buClr>
                <a:schemeClr val="dk1"/>
              </a:buClr>
              <a:buSzPts val="1800"/>
              <a:buChar char="•"/>
            </a:pPr>
            <a:r>
              <a:rPr lang="en-US" sz="1800"/>
              <a:t>Responsible for enacting Scrum values and practices</a:t>
            </a:r>
            <a:endParaRPr/>
          </a:p>
          <a:p>
            <a:pPr marL="1143000" lvl="2" indent="-228600" algn="l" rtl="0">
              <a:lnSpc>
                <a:spcPct val="80000"/>
              </a:lnSpc>
              <a:spcBef>
                <a:spcPts val="360"/>
              </a:spcBef>
              <a:spcAft>
                <a:spcPts val="0"/>
              </a:spcAft>
              <a:buClr>
                <a:schemeClr val="dk1"/>
              </a:buClr>
              <a:buSzPts val="1800"/>
              <a:buChar char="•"/>
            </a:pPr>
            <a:r>
              <a:rPr lang="en-US" sz="1800"/>
              <a:t>Remove impediments / politics, keeps everyone productive</a:t>
            </a:r>
            <a:endParaRPr/>
          </a:p>
          <a:p>
            <a:pPr marL="1143000" lvl="2" indent="-152400" algn="l" rtl="0">
              <a:lnSpc>
                <a:spcPct val="80000"/>
              </a:lnSpc>
              <a:spcBef>
                <a:spcPts val="240"/>
              </a:spcBef>
              <a:spcAft>
                <a:spcPts val="0"/>
              </a:spcAft>
              <a:buClr>
                <a:schemeClr val="dk1"/>
              </a:buClr>
              <a:buSzPts val="1200"/>
              <a:buNone/>
            </a:pPr>
            <a:endParaRPr sz="1200"/>
          </a:p>
          <a:p>
            <a:pPr marL="1143000" lvl="2" indent="-152400" algn="l" rtl="0">
              <a:lnSpc>
                <a:spcPct val="80000"/>
              </a:lnSpc>
              <a:spcBef>
                <a:spcPts val="240"/>
              </a:spcBef>
              <a:spcAft>
                <a:spcPts val="0"/>
              </a:spcAft>
              <a:buClr>
                <a:schemeClr val="dk1"/>
              </a:buClr>
              <a:buSzPts val="1200"/>
              <a:buNone/>
            </a:pPr>
            <a:endParaRPr sz="1200"/>
          </a:p>
          <a:p>
            <a:pPr marL="742950" lvl="1" indent="-285750" algn="l" rtl="0">
              <a:lnSpc>
                <a:spcPct val="80000"/>
              </a:lnSpc>
              <a:spcBef>
                <a:spcPts val="560"/>
              </a:spcBef>
              <a:spcAft>
                <a:spcPts val="0"/>
              </a:spcAft>
              <a:buClr>
                <a:schemeClr val="dk1"/>
              </a:buClr>
              <a:buSzPts val="2800"/>
              <a:buChar char="–"/>
            </a:pPr>
            <a:r>
              <a:rPr lang="en-US"/>
              <a:t>Project Team</a:t>
            </a:r>
            <a:endParaRPr/>
          </a:p>
          <a:p>
            <a:pPr marL="1143000" lvl="2" indent="-228600" algn="l" rtl="0">
              <a:lnSpc>
                <a:spcPct val="80000"/>
              </a:lnSpc>
              <a:spcBef>
                <a:spcPts val="360"/>
              </a:spcBef>
              <a:spcAft>
                <a:spcPts val="0"/>
              </a:spcAft>
              <a:buClr>
                <a:schemeClr val="dk1"/>
              </a:buClr>
              <a:buSzPts val="1800"/>
              <a:buChar char="•"/>
            </a:pPr>
            <a:r>
              <a:rPr lang="en-US" sz="1800"/>
              <a:t>5-10 members;  Teams are self-organizing</a:t>
            </a:r>
            <a:endParaRPr sz="1800"/>
          </a:p>
          <a:p>
            <a:pPr marL="1143000" lvl="2" indent="-228600" algn="l" rtl="0">
              <a:lnSpc>
                <a:spcPct val="80000"/>
              </a:lnSpc>
              <a:spcBef>
                <a:spcPts val="360"/>
              </a:spcBef>
              <a:spcAft>
                <a:spcPts val="0"/>
              </a:spcAft>
              <a:buClr>
                <a:schemeClr val="dk1"/>
              </a:buClr>
              <a:buSzPts val="1800"/>
              <a:buChar char="•"/>
            </a:pPr>
            <a:r>
              <a:rPr lang="en-US" sz="1800"/>
              <a:t>Cross-functional: QA, Programmers, UI Designers, etc.</a:t>
            </a:r>
            <a:endParaRPr/>
          </a:p>
          <a:p>
            <a:pPr marL="1143000" lvl="2" indent="-228600" algn="l" rtl="0">
              <a:lnSpc>
                <a:spcPct val="80000"/>
              </a:lnSpc>
              <a:spcBef>
                <a:spcPts val="360"/>
              </a:spcBef>
              <a:spcAft>
                <a:spcPts val="0"/>
              </a:spcAft>
              <a:buClr>
                <a:schemeClr val="dk1"/>
              </a:buClr>
              <a:buSzPts val="1800"/>
              <a:buChar char="•"/>
            </a:pPr>
            <a:r>
              <a:rPr lang="en-US" sz="1800"/>
              <a:t>Membership should change only between sprints</a:t>
            </a:r>
            <a:endParaRPr/>
          </a:p>
        </p:txBody>
      </p:sp>
      <p:pic>
        <p:nvPicPr>
          <p:cNvPr id="368" name="Google Shape;368;p20"/>
          <p:cNvPicPr preferRelativeResize="0"/>
          <p:nvPr/>
        </p:nvPicPr>
        <p:blipFill rotWithShape="1">
          <a:blip r:embed="rId3">
            <a:alphaModFix/>
          </a:blip>
          <a:srcRect/>
          <a:stretch/>
        </p:blipFill>
        <p:spPr>
          <a:xfrm>
            <a:off x="7559675" y="1720760"/>
            <a:ext cx="898525" cy="693738"/>
          </a:xfrm>
          <a:prstGeom prst="rect">
            <a:avLst/>
          </a:prstGeom>
          <a:noFill/>
          <a:ln>
            <a:noFill/>
          </a:ln>
        </p:spPr>
      </p:pic>
      <p:pic>
        <p:nvPicPr>
          <p:cNvPr id="369" name="Google Shape;369;p20"/>
          <p:cNvPicPr preferRelativeResize="0"/>
          <p:nvPr/>
        </p:nvPicPr>
        <p:blipFill rotWithShape="1">
          <a:blip r:embed="rId4">
            <a:alphaModFix/>
          </a:blip>
          <a:srcRect/>
          <a:stretch/>
        </p:blipFill>
        <p:spPr>
          <a:xfrm>
            <a:off x="7543800" y="3124200"/>
            <a:ext cx="838200" cy="706438"/>
          </a:xfrm>
          <a:prstGeom prst="rect">
            <a:avLst/>
          </a:prstGeom>
          <a:noFill/>
          <a:ln>
            <a:noFill/>
          </a:ln>
        </p:spPr>
      </p:pic>
      <p:grpSp>
        <p:nvGrpSpPr>
          <p:cNvPr id="370" name="Google Shape;370;p20"/>
          <p:cNvGrpSpPr/>
          <p:nvPr/>
        </p:nvGrpSpPr>
        <p:grpSpPr>
          <a:xfrm>
            <a:off x="7239000" y="4648200"/>
            <a:ext cx="1295400" cy="1066800"/>
            <a:chOff x="0" y="0"/>
            <a:chExt cx="1704" cy="1346"/>
          </a:xfrm>
        </p:grpSpPr>
        <p:pic>
          <p:nvPicPr>
            <p:cNvPr id="371" name="Google Shape;371;p20"/>
            <p:cNvPicPr preferRelativeResize="0"/>
            <p:nvPr/>
          </p:nvPicPr>
          <p:blipFill rotWithShape="1">
            <a:blip r:embed="rId5">
              <a:alphaModFix/>
            </a:blip>
            <a:srcRect/>
            <a:stretch/>
          </p:blipFill>
          <p:spPr>
            <a:xfrm>
              <a:off x="908" y="453"/>
              <a:ext cx="507" cy="440"/>
            </a:xfrm>
            <a:prstGeom prst="rect">
              <a:avLst/>
            </a:prstGeom>
            <a:noFill/>
            <a:ln>
              <a:noFill/>
            </a:ln>
          </p:spPr>
        </p:pic>
        <p:grpSp>
          <p:nvGrpSpPr>
            <p:cNvPr id="372" name="Google Shape;372;p20"/>
            <p:cNvGrpSpPr/>
            <p:nvPr/>
          </p:nvGrpSpPr>
          <p:grpSpPr>
            <a:xfrm>
              <a:off x="0" y="0"/>
              <a:ext cx="1704" cy="1346"/>
              <a:chOff x="0" y="0"/>
              <a:chExt cx="1704" cy="1346"/>
            </a:xfrm>
          </p:grpSpPr>
          <p:grpSp>
            <p:nvGrpSpPr>
              <p:cNvPr id="373" name="Google Shape;373;p20"/>
              <p:cNvGrpSpPr/>
              <p:nvPr/>
            </p:nvGrpSpPr>
            <p:grpSpPr>
              <a:xfrm>
                <a:off x="0" y="0"/>
                <a:ext cx="1704" cy="440"/>
                <a:chOff x="0" y="0"/>
                <a:chExt cx="1704" cy="440"/>
              </a:xfrm>
            </p:grpSpPr>
            <p:pic>
              <p:nvPicPr>
                <p:cNvPr id="374" name="Google Shape;374;p20"/>
                <p:cNvPicPr preferRelativeResize="0"/>
                <p:nvPr/>
              </p:nvPicPr>
              <p:blipFill rotWithShape="1">
                <a:blip r:embed="rId6">
                  <a:alphaModFix/>
                </a:blip>
                <a:srcRect/>
                <a:stretch/>
              </p:blipFill>
              <p:spPr>
                <a:xfrm>
                  <a:off x="0" y="0"/>
                  <a:ext cx="507" cy="440"/>
                </a:xfrm>
                <a:prstGeom prst="rect">
                  <a:avLst/>
                </a:prstGeom>
                <a:noFill/>
                <a:ln>
                  <a:noFill/>
                </a:ln>
              </p:spPr>
            </p:pic>
            <p:pic>
              <p:nvPicPr>
                <p:cNvPr id="375" name="Google Shape;375;p20"/>
                <p:cNvPicPr preferRelativeResize="0"/>
                <p:nvPr/>
              </p:nvPicPr>
              <p:blipFill rotWithShape="1">
                <a:blip r:embed="rId7">
                  <a:alphaModFix/>
                </a:blip>
                <a:srcRect/>
                <a:stretch/>
              </p:blipFill>
              <p:spPr>
                <a:xfrm>
                  <a:off x="598" y="0"/>
                  <a:ext cx="507" cy="440"/>
                </a:xfrm>
                <a:prstGeom prst="rect">
                  <a:avLst/>
                </a:prstGeom>
                <a:noFill/>
                <a:ln>
                  <a:noFill/>
                </a:ln>
              </p:spPr>
            </p:pic>
            <p:pic>
              <p:nvPicPr>
                <p:cNvPr id="376" name="Google Shape;376;p20"/>
                <p:cNvPicPr preferRelativeResize="0"/>
                <p:nvPr/>
              </p:nvPicPr>
              <p:blipFill rotWithShape="1">
                <a:blip r:embed="rId6">
                  <a:alphaModFix/>
                </a:blip>
                <a:srcRect/>
                <a:stretch/>
              </p:blipFill>
              <p:spPr>
                <a:xfrm>
                  <a:off x="1196" y="0"/>
                  <a:ext cx="508" cy="440"/>
                </a:xfrm>
                <a:prstGeom prst="rect">
                  <a:avLst/>
                </a:prstGeom>
                <a:noFill/>
                <a:ln>
                  <a:noFill/>
                </a:ln>
              </p:spPr>
            </p:pic>
          </p:grpSp>
          <p:pic>
            <p:nvPicPr>
              <p:cNvPr id="377" name="Google Shape;377;p20"/>
              <p:cNvPicPr preferRelativeResize="0"/>
              <p:nvPr/>
            </p:nvPicPr>
            <p:blipFill rotWithShape="1">
              <a:blip r:embed="rId8">
                <a:alphaModFix/>
              </a:blip>
              <a:srcRect/>
              <a:stretch/>
            </p:blipFill>
            <p:spPr>
              <a:xfrm>
                <a:off x="340" y="469"/>
                <a:ext cx="507" cy="416"/>
              </a:xfrm>
              <a:prstGeom prst="rect">
                <a:avLst/>
              </a:prstGeom>
              <a:noFill/>
              <a:ln>
                <a:noFill/>
              </a:ln>
            </p:spPr>
          </p:pic>
          <p:grpSp>
            <p:nvGrpSpPr>
              <p:cNvPr id="378" name="Google Shape;378;p20"/>
              <p:cNvGrpSpPr/>
              <p:nvPr/>
            </p:nvGrpSpPr>
            <p:grpSpPr>
              <a:xfrm>
                <a:off x="0" y="906"/>
                <a:ext cx="1704" cy="440"/>
                <a:chOff x="0" y="0"/>
                <a:chExt cx="1704" cy="440"/>
              </a:xfrm>
            </p:grpSpPr>
            <p:pic>
              <p:nvPicPr>
                <p:cNvPr id="379" name="Google Shape;379;p20"/>
                <p:cNvPicPr preferRelativeResize="0"/>
                <p:nvPr/>
              </p:nvPicPr>
              <p:blipFill rotWithShape="1">
                <a:blip r:embed="rId8">
                  <a:alphaModFix/>
                </a:blip>
                <a:srcRect/>
                <a:stretch/>
              </p:blipFill>
              <p:spPr>
                <a:xfrm>
                  <a:off x="0" y="16"/>
                  <a:ext cx="507" cy="416"/>
                </a:xfrm>
                <a:prstGeom prst="rect">
                  <a:avLst/>
                </a:prstGeom>
                <a:noFill/>
                <a:ln>
                  <a:noFill/>
                </a:ln>
              </p:spPr>
            </p:pic>
            <p:pic>
              <p:nvPicPr>
                <p:cNvPr id="380" name="Google Shape;380;p20"/>
                <p:cNvPicPr preferRelativeResize="0"/>
                <p:nvPr/>
              </p:nvPicPr>
              <p:blipFill rotWithShape="1">
                <a:blip r:embed="rId9">
                  <a:alphaModFix/>
                </a:blip>
                <a:srcRect/>
                <a:stretch/>
              </p:blipFill>
              <p:spPr>
                <a:xfrm>
                  <a:off x="1196" y="0"/>
                  <a:ext cx="508" cy="440"/>
                </a:xfrm>
                <a:prstGeom prst="rect">
                  <a:avLst/>
                </a:prstGeom>
                <a:noFill/>
                <a:ln>
                  <a:noFill/>
                </a:ln>
              </p:spPr>
            </p:pic>
            <p:pic>
              <p:nvPicPr>
                <p:cNvPr id="381" name="Google Shape;381;p20"/>
                <p:cNvPicPr preferRelativeResize="0"/>
                <p:nvPr/>
              </p:nvPicPr>
              <p:blipFill rotWithShape="1">
                <a:blip r:embed="rId5">
                  <a:alphaModFix/>
                </a:blip>
                <a:srcRect/>
                <a:stretch/>
              </p:blipFill>
              <p:spPr>
                <a:xfrm>
                  <a:off x="598" y="0"/>
                  <a:ext cx="507" cy="440"/>
                </a:xfrm>
                <a:prstGeom prst="rect">
                  <a:avLst/>
                </a:prstGeom>
                <a:noFill/>
                <a:ln>
                  <a:noFill/>
                </a:ln>
              </p:spPr>
            </p:pic>
          </p:grpSp>
        </p:grpSp>
      </p:grpSp>
      <p:pic>
        <p:nvPicPr>
          <p:cNvPr id="382" name="Google Shape;382;p20" descr="brac.png"/>
          <p:cNvPicPr preferRelativeResize="0"/>
          <p:nvPr/>
        </p:nvPicPr>
        <p:blipFill rotWithShape="1">
          <a:blip r:embed="rId10">
            <a:alphaModFix/>
          </a:blip>
          <a:srcRect/>
          <a:stretch/>
        </p:blipFill>
        <p:spPr>
          <a:xfrm>
            <a:off x="7884368" y="5733256"/>
            <a:ext cx="1259632" cy="11247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7">
                                            <p:txEl>
                                              <p:pRg st="0" end="0"/>
                                            </p:txEl>
                                          </p:spTgt>
                                        </p:tgtEl>
                                        <p:attrNameLst>
                                          <p:attrName>style.visibility</p:attrName>
                                        </p:attrNameLst>
                                      </p:cBhvr>
                                      <p:to>
                                        <p:strVal val="visible"/>
                                      </p:to>
                                    </p:set>
                                    <p:animEffect transition="in" filter="fade">
                                      <p:cBhvr>
                                        <p:cTn id="7" dur="1000"/>
                                        <p:tgtEl>
                                          <p:spTgt spid="3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7">
                                            <p:txEl>
                                              <p:pRg st="1" end="1"/>
                                            </p:txEl>
                                          </p:spTgt>
                                        </p:tgtEl>
                                        <p:attrNameLst>
                                          <p:attrName>style.visibility</p:attrName>
                                        </p:attrNameLst>
                                      </p:cBhvr>
                                      <p:to>
                                        <p:strVal val="visible"/>
                                      </p:to>
                                    </p:set>
                                    <p:animEffect transition="in" filter="fade">
                                      <p:cBhvr>
                                        <p:cTn id="12" dur="1000"/>
                                        <p:tgtEl>
                                          <p:spTgt spid="3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7">
                                            <p:txEl>
                                              <p:pRg st="2" end="2"/>
                                            </p:txEl>
                                          </p:spTgt>
                                        </p:tgtEl>
                                        <p:attrNameLst>
                                          <p:attrName>style.visibility</p:attrName>
                                        </p:attrNameLst>
                                      </p:cBhvr>
                                      <p:to>
                                        <p:strVal val="visible"/>
                                      </p:to>
                                    </p:set>
                                    <p:animEffect transition="in" filter="fade">
                                      <p:cBhvr>
                                        <p:cTn id="17" dur="1000"/>
                                        <p:tgtEl>
                                          <p:spTgt spid="3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7">
                                            <p:txEl>
                                              <p:pRg st="3" end="3"/>
                                            </p:txEl>
                                          </p:spTgt>
                                        </p:tgtEl>
                                        <p:attrNameLst>
                                          <p:attrName>style.visibility</p:attrName>
                                        </p:attrNameLst>
                                      </p:cBhvr>
                                      <p:to>
                                        <p:strVal val="visible"/>
                                      </p:to>
                                    </p:set>
                                    <p:animEffect transition="in" filter="fade">
                                      <p:cBhvr>
                                        <p:cTn id="22" dur="1000"/>
                                        <p:tgtEl>
                                          <p:spTgt spid="3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7">
                                            <p:txEl>
                                              <p:pRg st="4" end="4"/>
                                            </p:txEl>
                                          </p:spTgt>
                                        </p:tgtEl>
                                        <p:attrNameLst>
                                          <p:attrName>style.visibility</p:attrName>
                                        </p:attrNameLst>
                                      </p:cBhvr>
                                      <p:to>
                                        <p:strVal val="visible"/>
                                      </p:to>
                                    </p:set>
                                    <p:animEffect transition="in" filter="fade">
                                      <p:cBhvr>
                                        <p:cTn id="27" dur="1000"/>
                                        <p:tgtEl>
                                          <p:spTgt spid="3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7">
                                            <p:txEl>
                                              <p:pRg st="5" end="5"/>
                                            </p:txEl>
                                          </p:spTgt>
                                        </p:tgtEl>
                                        <p:attrNameLst>
                                          <p:attrName>style.visibility</p:attrName>
                                        </p:attrNameLst>
                                      </p:cBhvr>
                                      <p:to>
                                        <p:strVal val="visible"/>
                                      </p:to>
                                    </p:set>
                                    <p:animEffect transition="in" filter="fade">
                                      <p:cBhvr>
                                        <p:cTn id="32" dur="1000"/>
                                        <p:tgtEl>
                                          <p:spTgt spid="3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7">
                                            <p:txEl>
                                              <p:pRg st="6" end="6"/>
                                            </p:txEl>
                                          </p:spTgt>
                                        </p:tgtEl>
                                        <p:attrNameLst>
                                          <p:attrName>style.visibility</p:attrName>
                                        </p:attrNameLst>
                                      </p:cBhvr>
                                      <p:to>
                                        <p:strVal val="visible"/>
                                      </p:to>
                                    </p:set>
                                    <p:animEffect transition="in" filter="fade">
                                      <p:cBhvr>
                                        <p:cTn id="37" dur="1000"/>
                                        <p:tgtEl>
                                          <p:spTgt spid="36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67">
                                            <p:txEl>
                                              <p:pRg st="7" end="7"/>
                                            </p:txEl>
                                          </p:spTgt>
                                        </p:tgtEl>
                                        <p:attrNameLst>
                                          <p:attrName>style.visibility</p:attrName>
                                        </p:attrNameLst>
                                      </p:cBhvr>
                                      <p:to>
                                        <p:strVal val="visible"/>
                                      </p:to>
                                    </p:set>
                                    <p:animEffect transition="in" filter="fade">
                                      <p:cBhvr>
                                        <p:cTn id="42" dur="1000"/>
                                        <p:tgtEl>
                                          <p:spTgt spid="36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67">
                                            <p:txEl>
                                              <p:pRg st="8" end="8"/>
                                            </p:txEl>
                                          </p:spTgt>
                                        </p:tgtEl>
                                        <p:attrNameLst>
                                          <p:attrName>style.visibility</p:attrName>
                                        </p:attrNameLst>
                                      </p:cBhvr>
                                      <p:to>
                                        <p:strVal val="visible"/>
                                      </p:to>
                                    </p:set>
                                    <p:animEffect transition="in" filter="fade">
                                      <p:cBhvr>
                                        <p:cTn id="47" dur="1000"/>
                                        <p:tgtEl>
                                          <p:spTgt spid="36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67">
                                            <p:txEl>
                                              <p:pRg st="9" end="9"/>
                                            </p:txEl>
                                          </p:spTgt>
                                        </p:tgtEl>
                                        <p:attrNameLst>
                                          <p:attrName>style.visibility</p:attrName>
                                        </p:attrNameLst>
                                      </p:cBhvr>
                                      <p:to>
                                        <p:strVal val="visible"/>
                                      </p:to>
                                    </p:set>
                                    <p:animEffect transition="in" filter="fade">
                                      <p:cBhvr>
                                        <p:cTn id="52" dur="1000"/>
                                        <p:tgtEl>
                                          <p:spTgt spid="36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67">
                                            <p:txEl>
                                              <p:pRg st="10" end="10"/>
                                            </p:txEl>
                                          </p:spTgt>
                                        </p:tgtEl>
                                        <p:attrNameLst>
                                          <p:attrName>style.visibility</p:attrName>
                                        </p:attrNameLst>
                                      </p:cBhvr>
                                      <p:to>
                                        <p:strVal val="visible"/>
                                      </p:to>
                                    </p:set>
                                    <p:animEffect transition="in" filter="fade">
                                      <p:cBhvr>
                                        <p:cTn id="57" dur="1000"/>
                                        <p:tgtEl>
                                          <p:spTgt spid="36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67">
                                            <p:txEl>
                                              <p:pRg st="11" end="11"/>
                                            </p:txEl>
                                          </p:spTgt>
                                        </p:tgtEl>
                                        <p:attrNameLst>
                                          <p:attrName>style.visibility</p:attrName>
                                        </p:attrNameLst>
                                      </p:cBhvr>
                                      <p:to>
                                        <p:strVal val="visible"/>
                                      </p:to>
                                    </p:set>
                                    <p:animEffect transition="in" filter="fade">
                                      <p:cBhvr>
                                        <p:cTn id="62" dur="1000"/>
                                        <p:tgtEl>
                                          <p:spTgt spid="367">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67">
                                            <p:txEl>
                                              <p:pRg st="12" end="12"/>
                                            </p:txEl>
                                          </p:spTgt>
                                        </p:tgtEl>
                                        <p:attrNameLst>
                                          <p:attrName>style.visibility</p:attrName>
                                        </p:attrNameLst>
                                      </p:cBhvr>
                                      <p:to>
                                        <p:strVal val="visible"/>
                                      </p:to>
                                    </p:set>
                                    <p:animEffect transition="in" filter="fade">
                                      <p:cBhvr>
                                        <p:cTn id="67" dur="1000"/>
                                        <p:tgtEl>
                                          <p:spTgt spid="367">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67">
                                            <p:txEl>
                                              <p:pRg st="13" end="13"/>
                                            </p:txEl>
                                          </p:spTgt>
                                        </p:tgtEl>
                                        <p:attrNameLst>
                                          <p:attrName>style.visibility</p:attrName>
                                        </p:attrNameLst>
                                      </p:cBhvr>
                                      <p:to>
                                        <p:strVal val="visible"/>
                                      </p:to>
                                    </p:set>
                                    <p:animEffect transition="in" filter="fade">
                                      <p:cBhvr>
                                        <p:cTn id="72" dur="1000"/>
                                        <p:tgtEl>
                                          <p:spTgt spid="367">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67">
                                            <p:txEl>
                                              <p:pRg st="14" end="14"/>
                                            </p:txEl>
                                          </p:spTgt>
                                        </p:tgtEl>
                                        <p:attrNameLst>
                                          <p:attrName>style.visibility</p:attrName>
                                        </p:attrNameLst>
                                      </p:cBhvr>
                                      <p:to>
                                        <p:strVal val="visible"/>
                                      </p:to>
                                    </p:set>
                                    <p:animEffect transition="in" filter="fade">
                                      <p:cBhvr>
                                        <p:cTn id="77" dur="1000"/>
                                        <p:tgtEl>
                                          <p:spTgt spid="367">
                                            <p:txEl>
                                              <p:pRg st="14" end="14"/>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368"/>
                                        </p:tgtEl>
                                        <p:attrNameLst>
                                          <p:attrName>style.visibility</p:attrName>
                                        </p:attrNameLst>
                                      </p:cBhvr>
                                      <p:to>
                                        <p:strVal val="visible"/>
                                      </p:to>
                                    </p:set>
                                    <p:animEffect transition="in" filter="fade">
                                      <p:cBhvr>
                                        <p:cTn id="80" dur="1000"/>
                                        <p:tgtEl>
                                          <p:spTgt spid="36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69"/>
                                        </p:tgtEl>
                                        <p:attrNameLst>
                                          <p:attrName>style.visibility</p:attrName>
                                        </p:attrNameLst>
                                      </p:cBhvr>
                                      <p:to>
                                        <p:strVal val="visible"/>
                                      </p:to>
                                    </p:set>
                                    <p:animEffect transition="in" filter="fade">
                                      <p:cBhvr>
                                        <p:cTn id="85" dur="1000"/>
                                        <p:tgtEl>
                                          <p:spTgt spid="369"/>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370"/>
                                        </p:tgtEl>
                                        <p:attrNameLst>
                                          <p:attrName>style.visibility</p:attrName>
                                        </p:attrNameLst>
                                      </p:cBhvr>
                                      <p:to>
                                        <p:strVal val="visible"/>
                                      </p:to>
                                    </p:set>
                                    <p:animEffect transition="in" filter="fade">
                                      <p:cBhvr>
                                        <p:cTn id="90" dur="10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pic>
        <p:nvPicPr>
          <p:cNvPr id="388" name="Google Shape;388;p21"/>
          <p:cNvPicPr preferRelativeResize="0">
            <a:picLocks noGrp="1"/>
          </p:cNvPicPr>
          <p:nvPr>
            <p:ph type="body" idx="1"/>
          </p:nvPr>
        </p:nvPicPr>
        <p:blipFill rotWithShape="1">
          <a:blip r:embed="rId3">
            <a:alphaModFix/>
          </a:blip>
          <a:srcRect/>
          <a:stretch/>
        </p:blipFill>
        <p:spPr>
          <a:xfrm>
            <a:off x="179512" y="260648"/>
            <a:ext cx="8856984" cy="6192688"/>
          </a:xfrm>
          <a:prstGeom prst="rect">
            <a:avLst/>
          </a:prstGeom>
          <a:noFill/>
          <a:ln>
            <a:noFill/>
          </a:ln>
        </p:spPr>
      </p:pic>
      <p:sp>
        <p:nvSpPr>
          <p:cNvPr id="389" name="Google Shape;389;p21"/>
          <p:cNvSpPr/>
          <p:nvPr/>
        </p:nvSpPr>
        <p:spPr>
          <a:xfrm>
            <a:off x="395536" y="1190181"/>
            <a:ext cx="2016224" cy="4752528"/>
          </a:xfrm>
          <a:prstGeom prst="frame">
            <a:avLst>
              <a:gd name="adj1" fmla="val 2367"/>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390" name="Google Shape;390;p21" descr="brac.png"/>
          <p:cNvPicPr preferRelativeResize="0"/>
          <p:nvPr/>
        </p:nvPicPr>
        <p:blipFill rotWithShape="1">
          <a:blip r:embed="rId4">
            <a:alphaModFix/>
          </a:blip>
          <a:srcRect/>
          <a:stretch/>
        </p:blipFill>
        <p:spPr>
          <a:xfrm>
            <a:off x="0" y="5733256"/>
            <a:ext cx="1259632" cy="11247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
                                        </p:tgtEl>
                                        <p:attrNameLst>
                                          <p:attrName>style.visibility</p:attrName>
                                        </p:attrNameLst>
                                      </p:cBhvr>
                                      <p:to>
                                        <p:strVal val="visible"/>
                                      </p:to>
                                    </p:set>
                                    <p:animEffect transition="in" filter="fade">
                                      <p:cBhvr>
                                        <p:cTn id="7" dur="5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p22"/>
          <p:cNvPicPr preferRelativeResize="0"/>
          <p:nvPr/>
        </p:nvPicPr>
        <p:blipFill rotWithShape="1">
          <a:blip r:embed="rId3">
            <a:alphaModFix/>
          </a:blip>
          <a:srcRect/>
          <a:stretch/>
        </p:blipFill>
        <p:spPr>
          <a:xfrm>
            <a:off x="728420" y="1766806"/>
            <a:ext cx="3333851" cy="4029559"/>
          </a:xfrm>
          <a:prstGeom prst="rect">
            <a:avLst/>
          </a:prstGeom>
          <a:noFill/>
          <a:ln>
            <a:noFill/>
          </a:ln>
        </p:spPr>
      </p:pic>
      <p:sp>
        <p:nvSpPr>
          <p:cNvPr id="396" name="Google Shape;396;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Artifact - Product Backlog</a:t>
            </a:r>
            <a:endParaRPr/>
          </a:p>
        </p:txBody>
      </p:sp>
      <p:sp>
        <p:nvSpPr>
          <p:cNvPr id="397" name="Google Shape;397;p2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Char char="•"/>
            </a:pPr>
            <a:r>
              <a:rPr lang="en-US" sz="2000"/>
              <a:t>The requirements</a:t>
            </a:r>
            <a:endParaRPr/>
          </a:p>
          <a:p>
            <a:pPr marL="342900" lvl="0" indent="-342900" algn="l" rtl="0">
              <a:spcBef>
                <a:spcPts val="2000"/>
              </a:spcBef>
              <a:spcAft>
                <a:spcPts val="0"/>
              </a:spcAft>
              <a:buClr>
                <a:schemeClr val="dk1"/>
              </a:buClr>
              <a:buSzPts val="2000"/>
              <a:buChar char="•"/>
            </a:pPr>
            <a:r>
              <a:rPr lang="en-US" sz="2000"/>
              <a:t>A list of all desired work on project</a:t>
            </a:r>
            <a:endParaRPr/>
          </a:p>
          <a:p>
            <a:pPr marL="342900" lvl="0" indent="-342900" algn="l" rtl="0">
              <a:spcBef>
                <a:spcPts val="2000"/>
              </a:spcBef>
              <a:spcAft>
                <a:spcPts val="0"/>
              </a:spcAft>
              <a:buClr>
                <a:schemeClr val="dk1"/>
              </a:buClr>
              <a:buSzPts val="2000"/>
              <a:buChar char="•"/>
            </a:pPr>
            <a:r>
              <a:rPr lang="en-US" sz="2000"/>
              <a:t>Ideally expressed as a list of user stories along with "story points", such that each item has value to users or customers of the product </a:t>
            </a:r>
            <a:endParaRPr/>
          </a:p>
          <a:p>
            <a:pPr marL="342900" lvl="0" indent="-342900" algn="l" rtl="0">
              <a:spcBef>
                <a:spcPts val="2000"/>
              </a:spcBef>
              <a:spcAft>
                <a:spcPts val="0"/>
              </a:spcAft>
              <a:buClr>
                <a:schemeClr val="dk1"/>
              </a:buClr>
              <a:buSzPts val="2000"/>
              <a:buChar char="•"/>
            </a:pPr>
            <a:r>
              <a:rPr lang="en-US" sz="2000"/>
              <a:t>Prioritized by the product owner</a:t>
            </a:r>
            <a:endParaRPr/>
          </a:p>
          <a:p>
            <a:pPr marL="342900" lvl="0" indent="-342900" algn="l" rtl="0">
              <a:spcBef>
                <a:spcPts val="2000"/>
              </a:spcBef>
              <a:spcAft>
                <a:spcPts val="0"/>
              </a:spcAft>
              <a:buClr>
                <a:schemeClr val="dk1"/>
              </a:buClr>
              <a:buSzPts val="2000"/>
              <a:buChar char="•"/>
            </a:pPr>
            <a:r>
              <a:rPr lang="en-US" sz="2000"/>
              <a:t>Reprioritized at start of each sprint</a:t>
            </a:r>
            <a:endParaRPr/>
          </a:p>
        </p:txBody>
      </p:sp>
      <p:sp>
        <p:nvSpPr>
          <p:cNvPr id="398" name="Google Shape;398;p22"/>
          <p:cNvSpPr/>
          <p:nvPr/>
        </p:nvSpPr>
        <p:spPr>
          <a:xfrm>
            <a:off x="1132488" y="5339165"/>
            <a:ext cx="2525713" cy="914400"/>
          </a:xfrm>
          <a:prstGeom prst="rect">
            <a:avLst/>
          </a:prstGeom>
          <a:blipFill rotWithShape="1">
            <a:blip r:embed="rId4">
              <a:alphaModFix/>
            </a:blip>
            <a:tile tx="0" ty="0" sx="100000" sy="100000" flip="none" algn="tl"/>
          </a:blipFill>
          <a:ln w="25400" cap="flat" cmpd="sng">
            <a:solidFill>
              <a:srgbClr val="003C83"/>
            </a:solidFill>
            <a:prstDash val="solid"/>
            <a:miter lim="800000"/>
            <a:headEnd type="none" w="sm" len="sm"/>
            <a:tailEnd type="none" w="sm" len="sm"/>
          </a:ln>
          <a:effectLst>
            <a:outerShdw blurRad="114300" dist="63500" dir="2700000" algn="ctr" rotWithShape="0">
              <a:schemeClr val="lt2">
                <a:alpha val="29803"/>
              </a:scheme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400">
                <a:solidFill>
                  <a:schemeClr val="dk1"/>
                </a:solidFill>
                <a:latin typeface="Gill Sans"/>
                <a:ea typeface="Gill Sans"/>
                <a:cs typeface="Gill Sans"/>
                <a:sym typeface="Gill Sans"/>
              </a:rPr>
              <a:t>This is the</a:t>
            </a:r>
            <a:br>
              <a:rPr lang="en-US" sz="2400">
                <a:solidFill>
                  <a:schemeClr val="dk1"/>
                </a:solidFill>
                <a:latin typeface="Gill Sans"/>
                <a:ea typeface="Gill Sans"/>
                <a:cs typeface="Gill Sans"/>
                <a:sym typeface="Gill Sans"/>
              </a:rPr>
            </a:br>
            <a:r>
              <a:rPr lang="en-US" sz="2400">
                <a:solidFill>
                  <a:schemeClr val="dk1"/>
                </a:solidFill>
                <a:latin typeface="Gill Sans"/>
                <a:ea typeface="Gill Sans"/>
                <a:cs typeface="Gill Sans"/>
                <a:sym typeface="Gill Sans"/>
              </a:rPr>
              <a:t>product backlog</a:t>
            </a:r>
            <a:endParaRPr/>
          </a:p>
        </p:txBody>
      </p:sp>
      <p:pic>
        <p:nvPicPr>
          <p:cNvPr id="399" name="Google Shape;399;p22" descr="brac.png"/>
          <p:cNvPicPr preferRelativeResize="0"/>
          <p:nvPr/>
        </p:nvPicPr>
        <p:blipFill rotWithShape="1">
          <a:blip r:embed="rId5">
            <a:alphaModFix/>
          </a:blip>
          <a:srcRect/>
          <a:stretch/>
        </p:blipFill>
        <p:spPr>
          <a:xfrm>
            <a:off x="7884368" y="5733256"/>
            <a:ext cx="1259632" cy="112474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3"/>
          <p:cNvSpPr txBox="1">
            <a:spLocks noGrp="1"/>
          </p:cNvSpPr>
          <p:nvPr>
            <p:ph type="title" idx="4294967295"/>
          </p:nvPr>
        </p:nvSpPr>
        <p:spPr>
          <a:xfrm>
            <a:off x="457200" y="274638"/>
            <a:ext cx="8229600" cy="1143000"/>
          </a:xfrm>
          <a:prstGeom prst="rect">
            <a:avLst/>
          </a:prstGeom>
          <a:noFill/>
          <a:ln>
            <a:noFill/>
          </a:ln>
        </p:spPr>
        <p:txBody>
          <a:bodyPr spcFirstLastPara="1" wrap="square" lIns="34275" tIns="34275" rIns="34275" bIns="34275" anchor="ctr" anchorCtr="0">
            <a:normAutofit/>
          </a:bodyPr>
          <a:lstStyle/>
          <a:p>
            <a:pPr marL="0" lvl="0" indent="0" algn="ctr" rtl="0">
              <a:spcBef>
                <a:spcPts val="0"/>
              </a:spcBef>
              <a:spcAft>
                <a:spcPts val="0"/>
              </a:spcAft>
              <a:buClr>
                <a:schemeClr val="dk1"/>
              </a:buClr>
              <a:buSzPts val="4400"/>
              <a:buFont typeface="Calibri"/>
              <a:buNone/>
            </a:pPr>
            <a:r>
              <a:rPr lang="en-US"/>
              <a:t>Artifact - Product Backlog</a:t>
            </a:r>
            <a:endParaRPr/>
          </a:p>
        </p:txBody>
      </p:sp>
      <p:graphicFrame>
        <p:nvGraphicFramePr>
          <p:cNvPr id="407" name="Google Shape;407;p23"/>
          <p:cNvGraphicFramePr/>
          <p:nvPr/>
        </p:nvGraphicFramePr>
        <p:xfrm>
          <a:off x="395536" y="1340768"/>
          <a:ext cx="3000000" cy="3000000"/>
        </p:xfrm>
        <a:graphic>
          <a:graphicData uri="http://schemas.openxmlformats.org/drawingml/2006/table">
            <a:tbl>
              <a:tblPr>
                <a:noFill/>
                <a:tableStyleId>{0D945EE9-2443-46F1-9332-CEBB18A8A924}</a:tableStyleId>
              </a:tblPr>
              <a:tblGrid>
                <a:gridCol w="1301100">
                  <a:extLst>
                    <a:ext uri="{9D8B030D-6E8A-4147-A177-3AD203B41FA5}">
                      <a16:colId xmlns:a16="http://schemas.microsoft.com/office/drawing/2014/main" val="20000"/>
                    </a:ext>
                  </a:extLst>
                </a:gridCol>
                <a:gridCol w="5177250">
                  <a:extLst>
                    <a:ext uri="{9D8B030D-6E8A-4147-A177-3AD203B41FA5}">
                      <a16:colId xmlns:a16="http://schemas.microsoft.com/office/drawing/2014/main" val="20001"/>
                    </a:ext>
                  </a:extLst>
                </a:gridCol>
                <a:gridCol w="1298525">
                  <a:extLst>
                    <a:ext uri="{9D8B030D-6E8A-4147-A177-3AD203B41FA5}">
                      <a16:colId xmlns:a16="http://schemas.microsoft.com/office/drawing/2014/main" val="20002"/>
                    </a:ext>
                  </a:extLst>
                </a:gridCol>
              </a:tblGrid>
              <a:tr h="730800">
                <a:tc>
                  <a:txBody>
                    <a:bodyPr/>
                    <a:lstStyle/>
                    <a:p>
                      <a:pPr marL="0" marR="0" lvl="0" indent="0" algn="ctr" rtl="0">
                        <a:lnSpc>
                          <a:spcPct val="100000"/>
                        </a:lnSpc>
                        <a:spcBef>
                          <a:spcPts val="0"/>
                        </a:spcBef>
                        <a:spcAft>
                          <a:spcPts val="0"/>
                        </a:spcAft>
                        <a:buClr>
                          <a:srgbClr val="FFFFFF"/>
                        </a:buClr>
                        <a:buSzPts val="2400"/>
                        <a:buFont typeface="Tahoma"/>
                        <a:buNone/>
                      </a:pPr>
                      <a:r>
                        <a:rPr lang="en-US" sz="2400" b="0" i="0" u="none" strike="noStrike" cap="none">
                          <a:solidFill>
                            <a:srgbClr val="FFFFFF"/>
                          </a:solidFill>
                          <a:latin typeface="Tahoma"/>
                          <a:ea typeface="Tahoma"/>
                          <a:cs typeface="Tahoma"/>
                          <a:sym typeface="Tahoma"/>
                        </a:rPr>
                        <a:t>Feature</a:t>
                      </a:r>
                      <a:endParaRPr/>
                    </a:p>
                  </a:txBody>
                  <a:tcPr marL="34300" marR="34300" marT="34300" marB="34300" anchor="ctr">
                    <a:lnL w="25400" cap="flat" cmpd="sng">
                      <a:solidFill>
                        <a:srgbClr val="003C83"/>
                      </a:solidFill>
                      <a:prstDash val="solid"/>
                      <a:round/>
                      <a:headEnd type="none" w="sm" len="sm"/>
                      <a:tailEnd type="none" w="sm" len="sm"/>
                    </a:lnL>
                    <a:lnR w="25400" cap="flat" cmpd="sng">
                      <a:solidFill>
                        <a:srgbClr val="003C83"/>
                      </a:solidFill>
                      <a:prstDash val="solid"/>
                      <a:round/>
                      <a:headEnd type="none" w="sm" len="sm"/>
                      <a:tailEnd type="none" w="sm" len="sm"/>
                    </a:lnR>
                    <a:lnT w="25400" cap="flat" cmpd="sng">
                      <a:solidFill>
                        <a:srgbClr val="003C83"/>
                      </a:solidFill>
                      <a:prstDash val="solid"/>
                      <a:round/>
                      <a:headEnd type="none" w="sm" len="sm"/>
                      <a:tailEnd type="none" w="sm" len="sm"/>
                    </a:lnT>
                    <a:lnB w="25400" cap="flat" cmpd="sng">
                      <a:solidFill>
                        <a:srgbClr val="003C83"/>
                      </a:solidFill>
                      <a:prstDash val="solid"/>
                      <a:round/>
                      <a:headEnd type="none" w="sm" len="sm"/>
                      <a:tailEnd type="none" w="sm" len="sm"/>
                    </a:lnB>
                    <a:solidFill>
                      <a:srgbClr val="3C88DC"/>
                    </a:solidFill>
                  </a:tcPr>
                </a:tc>
                <a:tc>
                  <a:txBody>
                    <a:bodyPr/>
                    <a:lstStyle/>
                    <a:p>
                      <a:pPr marL="0" marR="0" lvl="0" indent="0" algn="ctr" rtl="0">
                        <a:lnSpc>
                          <a:spcPct val="100000"/>
                        </a:lnSpc>
                        <a:spcBef>
                          <a:spcPts val="0"/>
                        </a:spcBef>
                        <a:spcAft>
                          <a:spcPts val="0"/>
                        </a:spcAft>
                        <a:buClr>
                          <a:srgbClr val="FFFFFF"/>
                        </a:buClr>
                        <a:buSzPts val="2400"/>
                        <a:buFont typeface="Tahoma"/>
                        <a:buNone/>
                      </a:pPr>
                      <a:r>
                        <a:rPr lang="en-US" sz="2400" b="0" i="0" u="none" strike="noStrike" cap="none">
                          <a:solidFill>
                            <a:srgbClr val="FFFFFF"/>
                          </a:solidFill>
                          <a:latin typeface="Tahoma"/>
                          <a:ea typeface="Tahoma"/>
                          <a:cs typeface="Tahoma"/>
                          <a:sym typeface="Tahoma"/>
                        </a:rPr>
                        <a:t>Backlog item</a:t>
                      </a:r>
                      <a:endParaRPr/>
                    </a:p>
                  </a:txBody>
                  <a:tcPr marL="34300" marR="34300" marT="34300" marB="34300" anchor="ctr">
                    <a:lnL w="25400" cap="flat" cmpd="sng">
                      <a:solidFill>
                        <a:srgbClr val="003C83"/>
                      </a:solidFill>
                      <a:prstDash val="solid"/>
                      <a:round/>
                      <a:headEnd type="none" w="sm" len="sm"/>
                      <a:tailEnd type="none" w="sm" len="sm"/>
                    </a:lnL>
                    <a:lnR w="25400" cap="flat" cmpd="sng">
                      <a:solidFill>
                        <a:srgbClr val="003C83"/>
                      </a:solidFill>
                      <a:prstDash val="solid"/>
                      <a:round/>
                      <a:headEnd type="none" w="sm" len="sm"/>
                      <a:tailEnd type="none" w="sm" len="sm"/>
                    </a:lnR>
                    <a:lnT w="25400" cap="flat" cmpd="sng">
                      <a:solidFill>
                        <a:srgbClr val="003C83"/>
                      </a:solidFill>
                      <a:prstDash val="solid"/>
                      <a:round/>
                      <a:headEnd type="none" w="sm" len="sm"/>
                      <a:tailEnd type="none" w="sm" len="sm"/>
                    </a:lnT>
                    <a:lnB w="25400" cap="flat" cmpd="sng">
                      <a:solidFill>
                        <a:srgbClr val="003C83"/>
                      </a:solidFill>
                      <a:prstDash val="solid"/>
                      <a:round/>
                      <a:headEnd type="none" w="sm" len="sm"/>
                      <a:tailEnd type="none" w="sm" len="sm"/>
                    </a:lnB>
                    <a:solidFill>
                      <a:srgbClr val="3C88DC"/>
                    </a:solidFill>
                  </a:tcPr>
                </a:tc>
                <a:tc>
                  <a:txBody>
                    <a:bodyPr/>
                    <a:lstStyle/>
                    <a:p>
                      <a:pPr marL="0" marR="0" lvl="0" indent="0" algn="ctr" rtl="0">
                        <a:lnSpc>
                          <a:spcPct val="100000"/>
                        </a:lnSpc>
                        <a:spcBef>
                          <a:spcPts val="0"/>
                        </a:spcBef>
                        <a:spcAft>
                          <a:spcPts val="0"/>
                        </a:spcAft>
                        <a:buClr>
                          <a:srgbClr val="FFFFFF"/>
                        </a:buClr>
                        <a:buSzPts val="2400"/>
                        <a:buFont typeface="Tahoma"/>
                        <a:buNone/>
                      </a:pPr>
                      <a:r>
                        <a:rPr lang="en-US" sz="2400" b="0" i="0" u="none" strike="noStrike" cap="none">
                          <a:solidFill>
                            <a:srgbClr val="FFFFFF"/>
                          </a:solidFill>
                          <a:latin typeface="Tahoma"/>
                          <a:ea typeface="Tahoma"/>
                          <a:cs typeface="Tahoma"/>
                          <a:sym typeface="Tahoma"/>
                        </a:rPr>
                        <a:t>Estimate</a:t>
                      </a:r>
                      <a:endParaRPr/>
                    </a:p>
                  </a:txBody>
                  <a:tcPr marL="34300" marR="34300" marT="34300" marB="34300" anchor="ctr">
                    <a:lnL w="25400" cap="flat" cmpd="sng">
                      <a:solidFill>
                        <a:srgbClr val="003C83"/>
                      </a:solidFill>
                      <a:prstDash val="solid"/>
                      <a:round/>
                      <a:headEnd type="none" w="sm" len="sm"/>
                      <a:tailEnd type="none" w="sm" len="sm"/>
                    </a:lnL>
                    <a:lnR w="25400" cap="flat" cmpd="sng">
                      <a:solidFill>
                        <a:srgbClr val="003C83"/>
                      </a:solidFill>
                      <a:prstDash val="solid"/>
                      <a:round/>
                      <a:headEnd type="none" w="sm" len="sm"/>
                      <a:tailEnd type="none" w="sm" len="sm"/>
                    </a:lnR>
                    <a:lnT w="25400" cap="flat" cmpd="sng">
                      <a:solidFill>
                        <a:srgbClr val="003C83"/>
                      </a:solidFill>
                      <a:prstDash val="solid"/>
                      <a:round/>
                      <a:headEnd type="none" w="sm" len="sm"/>
                      <a:tailEnd type="none" w="sm" len="sm"/>
                    </a:lnT>
                    <a:lnB w="25400" cap="flat" cmpd="sng">
                      <a:solidFill>
                        <a:srgbClr val="003C83"/>
                      </a:solidFill>
                      <a:prstDash val="solid"/>
                      <a:round/>
                      <a:headEnd type="none" w="sm" len="sm"/>
                      <a:tailEnd type="none" w="sm" len="sm"/>
                    </a:lnB>
                    <a:solidFill>
                      <a:srgbClr val="3C88DC"/>
                    </a:solidFill>
                  </a:tcPr>
                </a:tc>
                <a:extLst>
                  <a:ext uri="{0D108BD9-81ED-4DB2-BD59-A6C34878D82A}">
                    <a16:rowId xmlns:a16="http://schemas.microsoft.com/office/drawing/2014/main" val="10000"/>
                  </a:ext>
                </a:extLst>
              </a:tr>
              <a:tr h="498350">
                <a:tc>
                  <a:txBody>
                    <a:bodyPr/>
                    <a:lstStyle/>
                    <a:p>
                      <a:pPr marL="114300" marR="0" lvl="0" indent="0" algn="ctr" rtl="0">
                        <a:lnSpc>
                          <a:spcPct val="100000"/>
                        </a:lnSpc>
                        <a:spcBef>
                          <a:spcPts val="0"/>
                        </a:spcBef>
                        <a:spcAft>
                          <a:spcPts val="0"/>
                        </a:spcAft>
                        <a:buClr>
                          <a:schemeClr val="dk1"/>
                        </a:buClr>
                        <a:buSzPts val="1800"/>
                        <a:buFont typeface="Tahoma"/>
                        <a:buNone/>
                      </a:pPr>
                      <a:r>
                        <a:rPr lang="en-US" sz="1800" b="0" i="0" u="none" strike="noStrike" cap="none">
                          <a:solidFill>
                            <a:schemeClr val="dk1"/>
                          </a:solidFill>
                          <a:latin typeface="Tahoma"/>
                          <a:ea typeface="Tahoma"/>
                          <a:cs typeface="Tahoma"/>
                          <a:sym typeface="Tahoma"/>
                        </a:rPr>
                        <a:t>A</a:t>
                      </a:r>
                      <a:endParaRPr/>
                    </a:p>
                  </a:txBody>
                  <a:tcPr marL="34300" marR="34300" marT="34300" marB="34300" anchor="ctr">
                    <a:lnL w="254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25400" cap="flat" cmpd="sng">
                      <a:solidFill>
                        <a:srgbClr val="003C83"/>
                      </a:solidFill>
                      <a:prstDash val="solid"/>
                      <a:round/>
                      <a:headEnd type="none" w="sm" len="sm"/>
                      <a:tailEnd type="none" w="sm" len="sm"/>
                    </a:lnT>
                    <a:lnB w="25400" cap="flat" cmpd="sng">
                      <a:solidFill>
                        <a:srgbClr val="000000"/>
                      </a:solidFill>
                      <a:prstDash val="solid"/>
                      <a:round/>
                      <a:headEnd type="none" w="sm" len="sm"/>
                      <a:tailEnd type="none" w="sm" len="sm"/>
                    </a:lnB>
                    <a:solidFill>
                      <a:srgbClr val="E6E6E6"/>
                    </a:solidFill>
                  </a:tcPr>
                </a:tc>
                <a:tc>
                  <a:txBody>
                    <a:bodyPr/>
                    <a:lstStyle/>
                    <a:p>
                      <a:pPr marL="114300" marR="0" lvl="0" indent="0" algn="l" rtl="0">
                        <a:lnSpc>
                          <a:spcPct val="100000"/>
                        </a:lnSpc>
                        <a:spcBef>
                          <a:spcPts val="0"/>
                        </a:spcBef>
                        <a:spcAft>
                          <a:spcPts val="0"/>
                        </a:spcAft>
                        <a:buClr>
                          <a:schemeClr val="dk1"/>
                        </a:buClr>
                        <a:buSzPts val="1800"/>
                        <a:buFont typeface="Tahoma"/>
                        <a:buNone/>
                      </a:pPr>
                      <a:r>
                        <a:rPr lang="en-US" sz="1800" b="0" i="0" u="none" strike="noStrike" cap="none">
                          <a:solidFill>
                            <a:schemeClr val="dk1"/>
                          </a:solidFill>
                          <a:latin typeface="Tahoma"/>
                          <a:ea typeface="Tahoma"/>
                          <a:cs typeface="Tahoma"/>
                          <a:sym typeface="Tahoma"/>
                        </a:rPr>
                        <a:t>Allow a guest to make a reservation</a:t>
                      </a:r>
                      <a:endParaRPr/>
                    </a:p>
                  </a:txBody>
                  <a:tcPr marL="34300" marR="34300" marT="34300" marB="34300" anchor="ctr">
                    <a:lnL w="254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25400" cap="flat" cmpd="sng">
                      <a:solidFill>
                        <a:srgbClr val="003C83"/>
                      </a:solidFill>
                      <a:prstDash val="solid"/>
                      <a:round/>
                      <a:headEnd type="none" w="sm" len="sm"/>
                      <a:tailEnd type="none" w="sm" len="sm"/>
                    </a:lnT>
                    <a:lnB w="25400" cap="flat" cmpd="sng">
                      <a:solidFill>
                        <a:srgbClr val="000000"/>
                      </a:solidFill>
                      <a:prstDash val="solid"/>
                      <a:round/>
                      <a:headEnd type="none" w="sm" len="sm"/>
                      <a:tailEnd type="none" w="sm" len="sm"/>
                    </a:lnB>
                    <a:solidFill>
                      <a:srgbClr val="E6E6E6"/>
                    </a:solidFill>
                  </a:tcPr>
                </a:tc>
                <a:tc>
                  <a:txBody>
                    <a:bodyPr/>
                    <a:lstStyle/>
                    <a:p>
                      <a:pPr marL="0" marR="0" lvl="0" indent="0" algn="ctr" rtl="0">
                        <a:lnSpc>
                          <a:spcPct val="100000"/>
                        </a:lnSpc>
                        <a:spcBef>
                          <a:spcPts val="0"/>
                        </a:spcBef>
                        <a:spcAft>
                          <a:spcPts val="0"/>
                        </a:spcAft>
                        <a:buClr>
                          <a:schemeClr val="dk1"/>
                        </a:buClr>
                        <a:buSzPts val="1800"/>
                        <a:buFont typeface="Tahoma"/>
                        <a:buNone/>
                      </a:pPr>
                      <a:r>
                        <a:rPr lang="en-US" sz="1800" b="0" i="0" u="none" strike="noStrike" cap="none">
                          <a:solidFill>
                            <a:schemeClr val="dk1"/>
                          </a:solidFill>
                          <a:latin typeface="Tahoma"/>
                          <a:ea typeface="Tahoma"/>
                          <a:cs typeface="Tahoma"/>
                          <a:sym typeface="Tahoma"/>
                        </a:rPr>
                        <a:t>3 (story points)</a:t>
                      </a:r>
                      <a:endParaRPr/>
                    </a:p>
                  </a:txBody>
                  <a:tcPr marL="34300" marR="34300" marT="34300" marB="34300" anchor="ctr">
                    <a:lnL w="254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25400" cap="flat" cmpd="sng">
                      <a:solidFill>
                        <a:srgbClr val="003C83"/>
                      </a:solidFill>
                      <a:prstDash val="solid"/>
                      <a:round/>
                      <a:headEnd type="none" w="sm" len="sm"/>
                      <a:tailEnd type="none" w="sm" len="sm"/>
                    </a:lnT>
                    <a:lnB w="25400" cap="flat" cmpd="sng">
                      <a:solidFill>
                        <a:srgbClr val="000000"/>
                      </a:solidFill>
                      <a:prstDash val="solid"/>
                      <a:round/>
                      <a:headEnd type="none" w="sm" len="sm"/>
                      <a:tailEnd type="none" w="sm" len="sm"/>
                    </a:lnB>
                    <a:solidFill>
                      <a:srgbClr val="E6E6E6"/>
                    </a:solidFill>
                  </a:tcPr>
                </a:tc>
                <a:extLst>
                  <a:ext uri="{0D108BD9-81ED-4DB2-BD59-A6C34878D82A}">
                    <a16:rowId xmlns:a16="http://schemas.microsoft.com/office/drawing/2014/main" val="10001"/>
                  </a:ext>
                </a:extLst>
              </a:tr>
              <a:tr h="800700">
                <a:tc>
                  <a:txBody>
                    <a:bodyPr/>
                    <a:lstStyle/>
                    <a:p>
                      <a:pPr marL="114300" marR="0" lvl="0" indent="0" algn="ctr" rtl="0">
                        <a:lnSpc>
                          <a:spcPct val="100000"/>
                        </a:lnSpc>
                        <a:spcBef>
                          <a:spcPts val="0"/>
                        </a:spcBef>
                        <a:spcAft>
                          <a:spcPts val="0"/>
                        </a:spcAft>
                        <a:buClr>
                          <a:schemeClr val="dk1"/>
                        </a:buClr>
                        <a:buSzPts val="1800"/>
                        <a:buFont typeface="Tahoma"/>
                        <a:buNone/>
                      </a:pPr>
                      <a:r>
                        <a:rPr lang="en-US" sz="1800" b="0" i="0" u="none" strike="noStrike" cap="none">
                          <a:solidFill>
                            <a:schemeClr val="dk1"/>
                          </a:solidFill>
                          <a:latin typeface="Tahoma"/>
                          <a:ea typeface="Tahoma"/>
                          <a:cs typeface="Tahoma"/>
                          <a:sym typeface="Tahoma"/>
                        </a:rPr>
                        <a:t>B</a:t>
                      </a:r>
                      <a:endParaRPr/>
                    </a:p>
                  </a:txBody>
                  <a:tcPr marL="34300" marR="34300" marT="34300" marB="34300" anchor="ctr">
                    <a:lnL w="254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6E6E6"/>
                    </a:solidFill>
                  </a:tcPr>
                </a:tc>
                <a:tc>
                  <a:txBody>
                    <a:bodyPr/>
                    <a:lstStyle/>
                    <a:p>
                      <a:pPr marL="114300" marR="0" lvl="0" indent="0" algn="l" rtl="0">
                        <a:lnSpc>
                          <a:spcPct val="100000"/>
                        </a:lnSpc>
                        <a:spcBef>
                          <a:spcPts val="0"/>
                        </a:spcBef>
                        <a:spcAft>
                          <a:spcPts val="0"/>
                        </a:spcAft>
                        <a:buClr>
                          <a:schemeClr val="dk1"/>
                        </a:buClr>
                        <a:buSzPts val="1800"/>
                        <a:buFont typeface="Tahoma"/>
                        <a:buNone/>
                      </a:pPr>
                      <a:r>
                        <a:rPr lang="en-US" sz="1800" b="0" i="0" u="none" strike="noStrike" cap="none">
                          <a:solidFill>
                            <a:schemeClr val="dk1"/>
                          </a:solidFill>
                          <a:latin typeface="Tahoma"/>
                          <a:ea typeface="Tahoma"/>
                          <a:cs typeface="Tahoma"/>
                          <a:sym typeface="Tahoma"/>
                        </a:rPr>
                        <a:t>As a guest, I want to cancel a reservation.</a:t>
                      </a:r>
                      <a:endParaRPr/>
                    </a:p>
                  </a:txBody>
                  <a:tcPr marL="34300" marR="34300" marT="34300" marB="34300" anchor="ctr">
                    <a:lnL w="254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6E6E6"/>
                    </a:solidFill>
                  </a:tcPr>
                </a:tc>
                <a:tc>
                  <a:txBody>
                    <a:bodyPr/>
                    <a:lstStyle/>
                    <a:p>
                      <a:pPr marL="0" marR="0" lvl="0" indent="0" algn="ctr" rtl="0">
                        <a:lnSpc>
                          <a:spcPct val="100000"/>
                        </a:lnSpc>
                        <a:spcBef>
                          <a:spcPts val="0"/>
                        </a:spcBef>
                        <a:spcAft>
                          <a:spcPts val="0"/>
                        </a:spcAft>
                        <a:buClr>
                          <a:schemeClr val="dk1"/>
                        </a:buClr>
                        <a:buSzPts val="1800"/>
                        <a:buFont typeface="Tahoma"/>
                        <a:buNone/>
                      </a:pPr>
                      <a:r>
                        <a:rPr lang="en-US" sz="1800" b="0" i="0" u="none" strike="noStrike" cap="none">
                          <a:solidFill>
                            <a:schemeClr val="dk1"/>
                          </a:solidFill>
                          <a:latin typeface="Tahoma"/>
                          <a:ea typeface="Tahoma"/>
                          <a:cs typeface="Tahoma"/>
                          <a:sym typeface="Tahoma"/>
                        </a:rPr>
                        <a:t>5</a:t>
                      </a:r>
                      <a:endParaRPr/>
                    </a:p>
                  </a:txBody>
                  <a:tcPr marL="34300" marR="34300" marT="34300" marB="34300" anchor="ctr">
                    <a:lnL w="254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6E6E6"/>
                    </a:solidFill>
                  </a:tcPr>
                </a:tc>
                <a:extLst>
                  <a:ext uri="{0D108BD9-81ED-4DB2-BD59-A6C34878D82A}">
                    <a16:rowId xmlns:a16="http://schemas.microsoft.com/office/drawing/2014/main" val="10002"/>
                  </a:ext>
                </a:extLst>
              </a:tr>
              <a:tr h="815900">
                <a:tc>
                  <a:txBody>
                    <a:bodyPr/>
                    <a:lstStyle/>
                    <a:p>
                      <a:pPr marL="114300" marR="0" lvl="0" indent="0" algn="ctr" rtl="0">
                        <a:lnSpc>
                          <a:spcPct val="100000"/>
                        </a:lnSpc>
                        <a:spcBef>
                          <a:spcPts val="0"/>
                        </a:spcBef>
                        <a:spcAft>
                          <a:spcPts val="0"/>
                        </a:spcAft>
                        <a:buClr>
                          <a:schemeClr val="dk1"/>
                        </a:buClr>
                        <a:buSzPts val="1800"/>
                        <a:buFont typeface="Tahoma"/>
                        <a:buNone/>
                      </a:pPr>
                      <a:r>
                        <a:rPr lang="en-US" sz="1800" b="0" i="0" u="none" strike="noStrike" cap="none">
                          <a:solidFill>
                            <a:schemeClr val="dk1"/>
                          </a:solidFill>
                          <a:latin typeface="Tahoma"/>
                          <a:ea typeface="Tahoma"/>
                          <a:cs typeface="Tahoma"/>
                          <a:sym typeface="Tahoma"/>
                        </a:rPr>
                        <a:t>C</a:t>
                      </a:r>
                      <a:endParaRPr/>
                    </a:p>
                  </a:txBody>
                  <a:tcPr marL="34300" marR="34300" marT="34300" marB="34300" anchor="ctr">
                    <a:lnL w="254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6E6E6"/>
                    </a:solidFill>
                  </a:tcPr>
                </a:tc>
                <a:tc>
                  <a:txBody>
                    <a:bodyPr/>
                    <a:lstStyle/>
                    <a:p>
                      <a:pPr marL="114300" marR="0" lvl="0" indent="0" algn="l" rtl="0">
                        <a:lnSpc>
                          <a:spcPct val="100000"/>
                        </a:lnSpc>
                        <a:spcBef>
                          <a:spcPts val="0"/>
                        </a:spcBef>
                        <a:spcAft>
                          <a:spcPts val="0"/>
                        </a:spcAft>
                        <a:buClr>
                          <a:schemeClr val="dk1"/>
                        </a:buClr>
                        <a:buSzPts val="1800"/>
                        <a:buFont typeface="Tahoma"/>
                        <a:buNone/>
                      </a:pPr>
                      <a:r>
                        <a:rPr lang="en-US" sz="1800" b="0" i="0" u="none" strike="noStrike" cap="none">
                          <a:solidFill>
                            <a:schemeClr val="dk1"/>
                          </a:solidFill>
                          <a:latin typeface="Tahoma"/>
                          <a:ea typeface="Tahoma"/>
                          <a:cs typeface="Tahoma"/>
                          <a:sym typeface="Tahoma"/>
                        </a:rPr>
                        <a:t>As a guest, I want to change the dates of a reservation.</a:t>
                      </a:r>
                      <a:endParaRPr/>
                    </a:p>
                  </a:txBody>
                  <a:tcPr marL="34300" marR="34300" marT="34300" marB="34300" anchor="ctr">
                    <a:lnL w="254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6E6E6"/>
                    </a:solidFill>
                  </a:tcPr>
                </a:tc>
                <a:tc>
                  <a:txBody>
                    <a:bodyPr/>
                    <a:lstStyle/>
                    <a:p>
                      <a:pPr marL="0" marR="0" lvl="0" indent="0" algn="ctr" rtl="0">
                        <a:lnSpc>
                          <a:spcPct val="100000"/>
                        </a:lnSpc>
                        <a:spcBef>
                          <a:spcPts val="0"/>
                        </a:spcBef>
                        <a:spcAft>
                          <a:spcPts val="0"/>
                        </a:spcAft>
                        <a:buClr>
                          <a:schemeClr val="dk1"/>
                        </a:buClr>
                        <a:buSzPts val="1800"/>
                        <a:buFont typeface="Tahoma"/>
                        <a:buNone/>
                      </a:pPr>
                      <a:r>
                        <a:rPr lang="en-US" sz="1800" b="0" i="0" u="none" strike="noStrike" cap="none">
                          <a:solidFill>
                            <a:schemeClr val="dk1"/>
                          </a:solidFill>
                          <a:latin typeface="Tahoma"/>
                          <a:ea typeface="Tahoma"/>
                          <a:cs typeface="Tahoma"/>
                          <a:sym typeface="Tahoma"/>
                        </a:rPr>
                        <a:t>3</a:t>
                      </a:r>
                      <a:endParaRPr/>
                    </a:p>
                  </a:txBody>
                  <a:tcPr marL="34300" marR="34300" marT="34300" marB="34300" anchor="ctr">
                    <a:lnL w="254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6E6E6"/>
                    </a:solidFill>
                  </a:tcPr>
                </a:tc>
                <a:extLst>
                  <a:ext uri="{0D108BD9-81ED-4DB2-BD59-A6C34878D82A}">
                    <a16:rowId xmlns:a16="http://schemas.microsoft.com/office/drawing/2014/main" val="10003"/>
                  </a:ext>
                </a:extLst>
              </a:tr>
              <a:tr h="814375">
                <a:tc>
                  <a:txBody>
                    <a:bodyPr/>
                    <a:lstStyle/>
                    <a:p>
                      <a:pPr marL="114300" marR="0" lvl="0" indent="0" algn="ctr" rtl="0">
                        <a:lnSpc>
                          <a:spcPct val="100000"/>
                        </a:lnSpc>
                        <a:spcBef>
                          <a:spcPts val="0"/>
                        </a:spcBef>
                        <a:spcAft>
                          <a:spcPts val="0"/>
                        </a:spcAft>
                        <a:buClr>
                          <a:schemeClr val="dk1"/>
                        </a:buClr>
                        <a:buSzPts val="1800"/>
                        <a:buFont typeface="Tahoma"/>
                        <a:buNone/>
                      </a:pPr>
                      <a:r>
                        <a:rPr lang="en-US" sz="1800" b="0" i="0" u="none" strike="noStrike" cap="none">
                          <a:solidFill>
                            <a:schemeClr val="dk1"/>
                          </a:solidFill>
                          <a:latin typeface="Tahoma"/>
                          <a:ea typeface="Tahoma"/>
                          <a:cs typeface="Tahoma"/>
                          <a:sym typeface="Tahoma"/>
                        </a:rPr>
                        <a:t>D</a:t>
                      </a:r>
                      <a:endParaRPr/>
                    </a:p>
                  </a:txBody>
                  <a:tcPr marL="34300" marR="34300" marT="34300" marB="34300" anchor="ctr">
                    <a:lnL w="254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6E6E6"/>
                    </a:solidFill>
                  </a:tcPr>
                </a:tc>
                <a:tc>
                  <a:txBody>
                    <a:bodyPr/>
                    <a:lstStyle/>
                    <a:p>
                      <a:pPr marL="114300" marR="0" lvl="0" indent="0" algn="l" rtl="0">
                        <a:lnSpc>
                          <a:spcPct val="100000"/>
                        </a:lnSpc>
                        <a:spcBef>
                          <a:spcPts val="0"/>
                        </a:spcBef>
                        <a:spcAft>
                          <a:spcPts val="0"/>
                        </a:spcAft>
                        <a:buClr>
                          <a:schemeClr val="dk1"/>
                        </a:buClr>
                        <a:buSzPts val="1800"/>
                        <a:buFont typeface="Tahoma"/>
                        <a:buNone/>
                      </a:pPr>
                      <a:r>
                        <a:rPr lang="en-US" sz="1800" b="0" i="0" u="none" strike="noStrike" cap="none">
                          <a:solidFill>
                            <a:schemeClr val="dk1"/>
                          </a:solidFill>
                          <a:latin typeface="Tahoma"/>
                          <a:ea typeface="Tahoma"/>
                          <a:cs typeface="Tahoma"/>
                          <a:sym typeface="Tahoma"/>
                        </a:rPr>
                        <a:t>As a hotel employee, I can run RevPAR reports (revenue-per-available-room)</a:t>
                      </a:r>
                      <a:endParaRPr/>
                    </a:p>
                  </a:txBody>
                  <a:tcPr marL="34300" marR="34300" marT="34300" marB="34300" anchor="ctr">
                    <a:lnL w="254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6E6E6"/>
                    </a:solidFill>
                  </a:tcPr>
                </a:tc>
                <a:tc>
                  <a:txBody>
                    <a:bodyPr/>
                    <a:lstStyle/>
                    <a:p>
                      <a:pPr marL="0" marR="0" lvl="0" indent="0" algn="ctr" rtl="0">
                        <a:lnSpc>
                          <a:spcPct val="100000"/>
                        </a:lnSpc>
                        <a:spcBef>
                          <a:spcPts val="0"/>
                        </a:spcBef>
                        <a:spcAft>
                          <a:spcPts val="0"/>
                        </a:spcAft>
                        <a:buClr>
                          <a:schemeClr val="dk1"/>
                        </a:buClr>
                        <a:buSzPts val="1800"/>
                        <a:buFont typeface="Tahoma"/>
                        <a:buNone/>
                      </a:pPr>
                      <a:r>
                        <a:rPr lang="en-US" sz="1800" b="0" i="0" u="none" strike="noStrike" cap="none">
                          <a:solidFill>
                            <a:schemeClr val="dk1"/>
                          </a:solidFill>
                          <a:latin typeface="Tahoma"/>
                          <a:ea typeface="Tahoma"/>
                          <a:cs typeface="Tahoma"/>
                          <a:sym typeface="Tahoma"/>
                        </a:rPr>
                        <a:t>8</a:t>
                      </a:r>
                      <a:endParaRPr/>
                    </a:p>
                  </a:txBody>
                  <a:tcPr marL="34300" marR="34300" marT="34300" marB="34300" anchor="ctr">
                    <a:lnL w="254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6E6E6"/>
                    </a:solidFill>
                  </a:tcPr>
                </a:tc>
                <a:extLst>
                  <a:ext uri="{0D108BD9-81ED-4DB2-BD59-A6C34878D82A}">
                    <a16:rowId xmlns:a16="http://schemas.microsoft.com/office/drawing/2014/main" val="10004"/>
                  </a:ext>
                </a:extLst>
              </a:tr>
              <a:tr h="492275">
                <a:tc>
                  <a:txBody>
                    <a:bodyPr/>
                    <a:lstStyle/>
                    <a:p>
                      <a:pPr marL="114300" marR="0" lvl="0" indent="0" algn="ctr" rtl="0">
                        <a:lnSpc>
                          <a:spcPct val="100000"/>
                        </a:lnSpc>
                        <a:spcBef>
                          <a:spcPts val="0"/>
                        </a:spcBef>
                        <a:spcAft>
                          <a:spcPts val="0"/>
                        </a:spcAft>
                        <a:buClr>
                          <a:schemeClr val="dk1"/>
                        </a:buClr>
                        <a:buSzPts val="1800"/>
                        <a:buFont typeface="Tahoma"/>
                        <a:buNone/>
                      </a:pPr>
                      <a:r>
                        <a:rPr lang="en-US" sz="1800" b="0" i="0" u="none" strike="noStrike" cap="none">
                          <a:solidFill>
                            <a:schemeClr val="dk1"/>
                          </a:solidFill>
                          <a:latin typeface="Tahoma"/>
                          <a:ea typeface="Tahoma"/>
                          <a:cs typeface="Tahoma"/>
                          <a:sym typeface="Tahoma"/>
                        </a:rPr>
                        <a:t>E</a:t>
                      </a:r>
                      <a:endParaRPr/>
                    </a:p>
                  </a:txBody>
                  <a:tcPr marL="34300" marR="34300" marT="34300" marB="34300" anchor="ctr">
                    <a:lnL w="254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6E6E6"/>
                    </a:solidFill>
                  </a:tcPr>
                </a:tc>
                <a:tc>
                  <a:txBody>
                    <a:bodyPr/>
                    <a:lstStyle/>
                    <a:p>
                      <a:pPr marL="114300" marR="0" lvl="0" indent="0" algn="l" rtl="0">
                        <a:lnSpc>
                          <a:spcPct val="100000"/>
                        </a:lnSpc>
                        <a:spcBef>
                          <a:spcPts val="0"/>
                        </a:spcBef>
                        <a:spcAft>
                          <a:spcPts val="0"/>
                        </a:spcAft>
                        <a:buClr>
                          <a:schemeClr val="dk1"/>
                        </a:buClr>
                        <a:buSzPts val="1800"/>
                        <a:buFont typeface="Tahoma"/>
                        <a:buNone/>
                      </a:pPr>
                      <a:r>
                        <a:rPr lang="en-US" sz="1800" b="0" i="0" u="none" strike="noStrike" cap="none">
                          <a:solidFill>
                            <a:schemeClr val="dk1"/>
                          </a:solidFill>
                          <a:latin typeface="Tahoma"/>
                          <a:ea typeface="Tahoma"/>
                          <a:cs typeface="Tahoma"/>
                          <a:sym typeface="Tahoma"/>
                        </a:rPr>
                        <a:t>Improve exception handling</a:t>
                      </a:r>
                      <a:endParaRPr/>
                    </a:p>
                  </a:txBody>
                  <a:tcPr marL="34300" marR="34300" marT="34300" marB="34300" anchor="ctr">
                    <a:lnL w="254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6E6E6"/>
                    </a:solidFill>
                  </a:tcPr>
                </a:tc>
                <a:tc>
                  <a:txBody>
                    <a:bodyPr/>
                    <a:lstStyle/>
                    <a:p>
                      <a:pPr marL="0" marR="0" lvl="0" indent="0" algn="ctr" rtl="0">
                        <a:lnSpc>
                          <a:spcPct val="100000"/>
                        </a:lnSpc>
                        <a:spcBef>
                          <a:spcPts val="0"/>
                        </a:spcBef>
                        <a:spcAft>
                          <a:spcPts val="0"/>
                        </a:spcAft>
                        <a:buClr>
                          <a:schemeClr val="dk1"/>
                        </a:buClr>
                        <a:buSzPts val="1800"/>
                        <a:buFont typeface="Tahoma"/>
                        <a:buNone/>
                      </a:pPr>
                      <a:r>
                        <a:rPr lang="en-US" sz="1800" b="0" i="0" u="none" strike="noStrike" cap="none">
                          <a:solidFill>
                            <a:schemeClr val="dk1"/>
                          </a:solidFill>
                          <a:latin typeface="Tahoma"/>
                          <a:ea typeface="Tahoma"/>
                          <a:cs typeface="Tahoma"/>
                          <a:sym typeface="Tahoma"/>
                        </a:rPr>
                        <a:t>8</a:t>
                      </a:r>
                      <a:endParaRPr/>
                    </a:p>
                  </a:txBody>
                  <a:tcPr marL="34300" marR="34300" marT="34300" marB="34300" anchor="ctr">
                    <a:lnL w="254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6E6E6"/>
                    </a:solidFill>
                  </a:tcPr>
                </a:tc>
                <a:extLst>
                  <a:ext uri="{0D108BD9-81ED-4DB2-BD59-A6C34878D82A}">
                    <a16:rowId xmlns:a16="http://schemas.microsoft.com/office/drawing/2014/main" val="10005"/>
                  </a:ext>
                </a:extLst>
              </a:tr>
              <a:tr h="460375">
                <a:tc>
                  <a:txBody>
                    <a:bodyPr/>
                    <a:lstStyle/>
                    <a:p>
                      <a:pPr marL="114300" marR="0" lvl="0" indent="0" algn="l" rtl="0">
                        <a:lnSpc>
                          <a:spcPct val="100000"/>
                        </a:lnSpc>
                        <a:spcBef>
                          <a:spcPts val="0"/>
                        </a:spcBef>
                        <a:spcAft>
                          <a:spcPts val="0"/>
                        </a:spcAft>
                        <a:buClr>
                          <a:schemeClr val="dk1"/>
                        </a:buClr>
                        <a:buSzPts val="1800"/>
                        <a:buFont typeface="Tahoma"/>
                        <a:buNone/>
                      </a:pPr>
                      <a:r>
                        <a:rPr lang="en-US" sz="1800" b="0" i="0" u="none" strike="noStrike" cap="none">
                          <a:solidFill>
                            <a:schemeClr val="dk1"/>
                          </a:solidFill>
                          <a:latin typeface="Tahoma"/>
                          <a:ea typeface="Tahoma"/>
                          <a:cs typeface="Tahoma"/>
                          <a:sym typeface="Tahoma"/>
                        </a:rPr>
                        <a:t>…</a:t>
                      </a:r>
                      <a:endParaRPr/>
                    </a:p>
                  </a:txBody>
                  <a:tcPr marL="34300" marR="34300" marT="34300" marB="34300" anchor="ctr">
                    <a:lnL w="254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6E6E6"/>
                    </a:solidFill>
                  </a:tcPr>
                </a:tc>
                <a:tc>
                  <a:txBody>
                    <a:bodyPr/>
                    <a:lstStyle/>
                    <a:p>
                      <a:pPr marL="114300" marR="0" lvl="0" indent="0" algn="l" rtl="0">
                        <a:lnSpc>
                          <a:spcPct val="100000"/>
                        </a:lnSpc>
                        <a:spcBef>
                          <a:spcPts val="0"/>
                        </a:spcBef>
                        <a:spcAft>
                          <a:spcPts val="0"/>
                        </a:spcAft>
                        <a:buClr>
                          <a:schemeClr val="dk1"/>
                        </a:buClr>
                        <a:buSzPts val="1800"/>
                        <a:buFont typeface="Tahoma"/>
                        <a:buNone/>
                      </a:pPr>
                      <a:r>
                        <a:rPr lang="en-US" sz="1800" b="0" i="0" u="none" strike="noStrike" cap="none">
                          <a:solidFill>
                            <a:schemeClr val="dk1"/>
                          </a:solidFill>
                          <a:latin typeface="Tahoma"/>
                          <a:ea typeface="Tahoma"/>
                          <a:cs typeface="Tahoma"/>
                          <a:sym typeface="Tahoma"/>
                        </a:rPr>
                        <a:t>...</a:t>
                      </a:r>
                      <a:endParaRPr/>
                    </a:p>
                  </a:txBody>
                  <a:tcPr marL="34300" marR="34300" marT="34300" marB="34300" anchor="ctr">
                    <a:lnL w="254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6E6E6"/>
                    </a:solidFill>
                  </a:tcPr>
                </a:tc>
                <a:tc>
                  <a:txBody>
                    <a:bodyPr/>
                    <a:lstStyle/>
                    <a:p>
                      <a:pPr marL="0" marR="0" lvl="0" indent="0" algn="ctr" rtl="0">
                        <a:lnSpc>
                          <a:spcPct val="100000"/>
                        </a:lnSpc>
                        <a:spcBef>
                          <a:spcPts val="0"/>
                        </a:spcBef>
                        <a:spcAft>
                          <a:spcPts val="0"/>
                        </a:spcAft>
                        <a:buClr>
                          <a:schemeClr val="dk1"/>
                        </a:buClr>
                        <a:buSzPts val="1800"/>
                        <a:buFont typeface="Tahoma"/>
                        <a:buNone/>
                      </a:pPr>
                      <a:r>
                        <a:rPr lang="en-US" sz="1800" b="0" i="0" u="none" strike="noStrike" cap="none">
                          <a:solidFill>
                            <a:schemeClr val="dk1"/>
                          </a:solidFill>
                          <a:latin typeface="Tahoma"/>
                          <a:ea typeface="Tahoma"/>
                          <a:cs typeface="Tahoma"/>
                          <a:sym typeface="Tahoma"/>
                        </a:rPr>
                        <a:t>30</a:t>
                      </a:r>
                      <a:endParaRPr/>
                    </a:p>
                  </a:txBody>
                  <a:tcPr marL="34300" marR="34300" marT="34300" marB="34300" anchor="ctr">
                    <a:lnL w="254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6E6E6"/>
                    </a:solidFill>
                  </a:tcPr>
                </a:tc>
                <a:extLst>
                  <a:ext uri="{0D108BD9-81ED-4DB2-BD59-A6C34878D82A}">
                    <a16:rowId xmlns:a16="http://schemas.microsoft.com/office/drawing/2014/main" val="10006"/>
                  </a:ext>
                </a:extLst>
              </a:tr>
              <a:tr h="458850">
                <a:tc>
                  <a:txBody>
                    <a:bodyPr/>
                    <a:lstStyle/>
                    <a:p>
                      <a:pPr marL="114300" marR="0" lvl="0" indent="0" algn="l" rtl="0">
                        <a:lnSpc>
                          <a:spcPct val="100000"/>
                        </a:lnSpc>
                        <a:spcBef>
                          <a:spcPts val="0"/>
                        </a:spcBef>
                        <a:spcAft>
                          <a:spcPts val="0"/>
                        </a:spcAft>
                        <a:buClr>
                          <a:schemeClr val="dk1"/>
                        </a:buClr>
                        <a:buSzPts val="1800"/>
                        <a:buFont typeface="Tahoma"/>
                        <a:buNone/>
                      </a:pPr>
                      <a:r>
                        <a:rPr lang="en-US" sz="1800" b="0" i="0" u="none" strike="noStrike" cap="none">
                          <a:solidFill>
                            <a:schemeClr val="dk1"/>
                          </a:solidFill>
                          <a:latin typeface="Tahoma"/>
                          <a:ea typeface="Tahoma"/>
                          <a:cs typeface="Tahoma"/>
                          <a:sym typeface="Tahoma"/>
                        </a:rPr>
                        <a:t>…</a:t>
                      </a:r>
                      <a:endParaRPr/>
                    </a:p>
                  </a:txBody>
                  <a:tcPr marL="34300" marR="34300" marT="34300" marB="34300" anchor="ctr">
                    <a:lnL w="254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6E6E6"/>
                    </a:solidFill>
                  </a:tcPr>
                </a:tc>
                <a:tc>
                  <a:txBody>
                    <a:bodyPr/>
                    <a:lstStyle/>
                    <a:p>
                      <a:pPr marL="114300" marR="0" lvl="0" indent="0" algn="l" rtl="0">
                        <a:lnSpc>
                          <a:spcPct val="100000"/>
                        </a:lnSpc>
                        <a:spcBef>
                          <a:spcPts val="0"/>
                        </a:spcBef>
                        <a:spcAft>
                          <a:spcPts val="0"/>
                        </a:spcAft>
                        <a:buClr>
                          <a:schemeClr val="dk1"/>
                        </a:buClr>
                        <a:buSzPts val="1800"/>
                        <a:buFont typeface="Tahoma"/>
                        <a:buNone/>
                      </a:pPr>
                      <a:r>
                        <a:rPr lang="en-US" sz="1800" b="0" i="0" u="none" strike="noStrike" cap="none">
                          <a:solidFill>
                            <a:schemeClr val="dk1"/>
                          </a:solidFill>
                          <a:latin typeface="Tahoma"/>
                          <a:ea typeface="Tahoma"/>
                          <a:cs typeface="Tahoma"/>
                          <a:sym typeface="Tahoma"/>
                        </a:rPr>
                        <a:t>...</a:t>
                      </a:r>
                      <a:endParaRPr/>
                    </a:p>
                  </a:txBody>
                  <a:tcPr marL="34300" marR="34300" marT="34300" marB="34300" anchor="ctr">
                    <a:lnL w="254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6E6E6"/>
                    </a:solidFill>
                  </a:tcPr>
                </a:tc>
                <a:tc>
                  <a:txBody>
                    <a:bodyPr/>
                    <a:lstStyle/>
                    <a:p>
                      <a:pPr marL="0" marR="0" lvl="0" indent="0" algn="ctr" rtl="0">
                        <a:lnSpc>
                          <a:spcPct val="100000"/>
                        </a:lnSpc>
                        <a:spcBef>
                          <a:spcPts val="0"/>
                        </a:spcBef>
                        <a:spcAft>
                          <a:spcPts val="0"/>
                        </a:spcAft>
                        <a:buClr>
                          <a:schemeClr val="dk1"/>
                        </a:buClr>
                        <a:buSzPts val="1800"/>
                        <a:buFont typeface="Tahoma"/>
                        <a:buNone/>
                      </a:pPr>
                      <a:r>
                        <a:rPr lang="en-US" sz="1800" b="0" i="0" u="none" strike="noStrike" cap="none">
                          <a:solidFill>
                            <a:schemeClr val="dk1"/>
                          </a:solidFill>
                          <a:latin typeface="Tahoma"/>
                          <a:ea typeface="Tahoma"/>
                          <a:cs typeface="Tahoma"/>
                          <a:sym typeface="Tahoma"/>
                        </a:rPr>
                        <a:t>50</a:t>
                      </a:r>
                      <a:endParaRPr/>
                    </a:p>
                  </a:txBody>
                  <a:tcPr marL="34300" marR="34300" marT="34300" marB="34300" anchor="ctr">
                    <a:lnL w="254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6E6E6"/>
                    </a:solidFill>
                  </a:tcPr>
                </a:tc>
                <a:extLst>
                  <a:ext uri="{0D108BD9-81ED-4DB2-BD59-A6C34878D82A}">
                    <a16:rowId xmlns:a16="http://schemas.microsoft.com/office/drawing/2014/main" val="10007"/>
                  </a:ext>
                </a:extLst>
              </a:tr>
            </a:tbl>
          </a:graphicData>
        </a:graphic>
      </p:graphicFrame>
      <p:pic>
        <p:nvPicPr>
          <p:cNvPr id="408" name="Google Shape;408;p23" descr="brac.png"/>
          <p:cNvPicPr preferRelativeResize="0"/>
          <p:nvPr/>
        </p:nvPicPr>
        <p:blipFill rotWithShape="1">
          <a:blip r:embed="rId3">
            <a:alphaModFix/>
          </a:blip>
          <a:srcRect/>
          <a:stretch/>
        </p:blipFill>
        <p:spPr>
          <a:xfrm>
            <a:off x="7884368" y="5733256"/>
            <a:ext cx="1259632" cy="1124744"/>
          </a:xfrm>
          <a:prstGeom prst="rect">
            <a:avLst/>
          </a:prstGeom>
          <a:noFill/>
          <a:ln>
            <a:noFill/>
          </a:ln>
        </p:spPr>
      </p:pic>
    </p:spTree>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pic>
        <p:nvPicPr>
          <p:cNvPr id="414" name="Google Shape;414;p24"/>
          <p:cNvPicPr preferRelativeResize="0">
            <a:picLocks noGrp="1"/>
          </p:cNvPicPr>
          <p:nvPr>
            <p:ph type="body" idx="1"/>
          </p:nvPr>
        </p:nvPicPr>
        <p:blipFill rotWithShape="1">
          <a:blip r:embed="rId3">
            <a:alphaModFix/>
          </a:blip>
          <a:srcRect/>
          <a:stretch/>
        </p:blipFill>
        <p:spPr>
          <a:xfrm>
            <a:off x="179512" y="260648"/>
            <a:ext cx="8856984" cy="6192688"/>
          </a:xfrm>
          <a:prstGeom prst="rect">
            <a:avLst/>
          </a:prstGeom>
          <a:noFill/>
          <a:ln>
            <a:noFill/>
          </a:ln>
        </p:spPr>
      </p:pic>
      <p:sp>
        <p:nvSpPr>
          <p:cNvPr id="415" name="Google Shape;415;p24"/>
          <p:cNvSpPr/>
          <p:nvPr/>
        </p:nvSpPr>
        <p:spPr>
          <a:xfrm>
            <a:off x="611560" y="3978455"/>
            <a:ext cx="3189343" cy="2042833"/>
          </a:xfrm>
          <a:prstGeom prst="frame">
            <a:avLst>
              <a:gd name="adj1" fmla="val 3446"/>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416" name="Google Shape;416;p24" descr="brac.png"/>
          <p:cNvPicPr preferRelativeResize="0"/>
          <p:nvPr/>
        </p:nvPicPr>
        <p:blipFill rotWithShape="1">
          <a:blip r:embed="rId4">
            <a:alphaModFix/>
          </a:blip>
          <a:srcRect/>
          <a:stretch/>
        </p:blipFill>
        <p:spPr>
          <a:xfrm>
            <a:off x="7884368" y="5733256"/>
            <a:ext cx="1259632" cy="11247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5"/>
                                        </p:tgtEl>
                                        <p:attrNameLst>
                                          <p:attrName>style.visibility</p:attrName>
                                        </p:attrNameLst>
                                      </p:cBhvr>
                                      <p:to>
                                        <p:strVal val="visible"/>
                                      </p:to>
                                    </p:set>
                                    <p:animEffect transition="in" filter="fade">
                                      <p:cBhvr>
                                        <p:cTn id="7" dur="500"/>
                                        <p:tgtEl>
                                          <p:spTgt spid="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Artifact - Sprint Backlog</a:t>
            </a:r>
            <a:endParaRPr/>
          </a:p>
        </p:txBody>
      </p:sp>
      <p:sp>
        <p:nvSpPr>
          <p:cNvPr id="422" name="Google Shape;422;p25"/>
          <p:cNvSpPr txBox="1">
            <a:spLocks noGrp="1"/>
          </p:cNvSpPr>
          <p:nvPr>
            <p:ph type="body" idx="1"/>
          </p:nvPr>
        </p:nvSpPr>
        <p:spPr>
          <a:xfrm>
            <a:off x="467544" y="5517232"/>
            <a:ext cx="3888432" cy="205483"/>
          </a:xfrm>
          <a:prstGeom prst="rect">
            <a:avLst/>
          </a:prstGeom>
          <a:noFill/>
          <a:ln>
            <a:noFill/>
          </a:ln>
        </p:spPr>
        <p:txBody>
          <a:bodyPr spcFirstLastPara="1" wrap="square" lIns="91425" tIns="45700" rIns="91425" bIns="45700" anchor="t" anchorCtr="0">
            <a:normAutofit/>
          </a:bodyPr>
          <a:lstStyle/>
          <a:p>
            <a:pPr marL="342900" lvl="0" indent="-292100" algn="l" rtl="0">
              <a:lnSpc>
                <a:spcPct val="80000"/>
              </a:lnSpc>
              <a:spcBef>
                <a:spcPts val="0"/>
              </a:spcBef>
              <a:spcAft>
                <a:spcPts val="0"/>
              </a:spcAft>
              <a:buClr>
                <a:schemeClr val="dk1"/>
              </a:buClr>
              <a:buSzPts val="800"/>
              <a:buNone/>
            </a:pPr>
            <a:endParaRPr sz="800"/>
          </a:p>
        </p:txBody>
      </p:sp>
      <p:sp>
        <p:nvSpPr>
          <p:cNvPr id="423" name="Google Shape;423;p25"/>
          <p:cNvSpPr txBox="1"/>
          <p:nvPr/>
        </p:nvSpPr>
        <p:spPr>
          <a:xfrm>
            <a:off x="4644008" y="2204864"/>
            <a:ext cx="3748817" cy="317009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High priority features are selected based on points from product backlog.</a:t>
            </a:r>
            <a:endParaRPr/>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These features will be covered within that 14 days time slot called as </a:t>
            </a:r>
            <a:r>
              <a:rPr lang="en-US" sz="2000" b="1">
                <a:solidFill>
                  <a:schemeClr val="dk1"/>
                </a:solidFill>
                <a:latin typeface="Calibri"/>
                <a:ea typeface="Calibri"/>
                <a:cs typeface="Calibri"/>
                <a:sym typeface="Calibri"/>
              </a:rPr>
              <a:t>sprint</a:t>
            </a:r>
            <a:r>
              <a:rPr lang="en-US" sz="2000">
                <a:solidFill>
                  <a:schemeClr val="dk1"/>
                </a:solidFill>
                <a:latin typeface="Calibri"/>
                <a:ea typeface="Calibri"/>
                <a:cs typeface="Calibri"/>
                <a:sym typeface="Calibri"/>
              </a:rPr>
              <a:t>.</a:t>
            </a:r>
            <a:endParaRPr/>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Estimated work remaining is updated daily</a:t>
            </a:r>
            <a:endParaRPr/>
          </a:p>
          <a:p>
            <a:pPr marL="285750" marR="0" lvl="0" indent="-28575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Any team member can add, delete change sprint backlog</a:t>
            </a:r>
            <a:endParaRPr/>
          </a:p>
        </p:txBody>
      </p:sp>
      <p:pic>
        <p:nvPicPr>
          <p:cNvPr id="424" name="Google Shape;424;p25"/>
          <p:cNvPicPr preferRelativeResize="0"/>
          <p:nvPr/>
        </p:nvPicPr>
        <p:blipFill rotWithShape="1">
          <a:blip r:embed="rId3">
            <a:alphaModFix/>
          </a:blip>
          <a:srcRect/>
          <a:stretch/>
        </p:blipFill>
        <p:spPr>
          <a:xfrm>
            <a:off x="62882" y="2420888"/>
            <a:ext cx="3793439" cy="1490870"/>
          </a:xfrm>
          <a:prstGeom prst="rect">
            <a:avLst/>
          </a:prstGeom>
          <a:noFill/>
          <a:ln>
            <a:noFill/>
          </a:ln>
        </p:spPr>
      </p:pic>
      <p:sp>
        <p:nvSpPr>
          <p:cNvPr id="425" name="Google Shape;425;p25"/>
          <p:cNvSpPr/>
          <p:nvPr/>
        </p:nvSpPr>
        <p:spPr>
          <a:xfrm>
            <a:off x="467544" y="3911758"/>
            <a:ext cx="2525713" cy="914400"/>
          </a:xfrm>
          <a:prstGeom prst="rect">
            <a:avLst/>
          </a:prstGeom>
          <a:blipFill rotWithShape="1">
            <a:blip r:embed="rId4">
              <a:alphaModFix/>
            </a:blip>
            <a:tile tx="0" ty="0" sx="100000" sy="100000" flip="none" algn="tl"/>
          </a:blipFill>
          <a:ln w="25400" cap="flat" cmpd="sng">
            <a:solidFill>
              <a:srgbClr val="003C83"/>
            </a:solidFill>
            <a:prstDash val="solid"/>
            <a:miter lim="800000"/>
            <a:headEnd type="none" w="sm" len="sm"/>
            <a:tailEnd type="none" w="sm" len="sm"/>
          </a:ln>
          <a:effectLst>
            <a:outerShdw blurRad="114300" dist="63500" dir="2700000" algn="ctr" rotWithShape="0">
              <a:schemeClr val="lt2">
                <a:alpha val="29803"/>
              </a:scheme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400">
                <a:solidFill>
                  <a:schemeClr val="dk1"/>
                </a:solidFill>
                <a:latin typeface="Gill Sans"/>
                <a:ea typeface="Gill Sans"/>
                <a:cs typeface="Gill Sans"/>
                <a:sym typeface="Gill Sans"/>
              </a:rPr>
              <a:t>This is the sprint backlog</a:t>
            </a:r>
            <a:endParaRPr/>
          </a:p>
        </p:txBody>
      </p:sp>
      <p:pic>
        <p:nvPicPr>
          <p:cNvPr id="426" name="Google Shape;426;p25" descr="brac.png"/>
          <p:cNvPicPr preferRelativeResize="0"/>
          <p:nvPr/>
        </p:nvPicPr>
        <p:blipFill rotWithShape="1">
          <a:blip r:embed="rId5">
            <a:alphaModFix/>
          </a:blip>
          <a:srcRect/>
          <a:stretch/>
        </p:blipFill>
        <p:spPr>
          <a:xfrm>
            <a:off x="7884368" y="5733256"/>
            <a:ext cx="1259632" cy="112474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pic>
        <p:nvPicPr>
          <p:cNvPr id="432" name="Google Shape;432;p26"/>
          <p:cNvPicPr preferRelativeResize="0">
            <a:picLocks noGrp="1"/>
          </p:cNvPicPr>
          <p:nvPr>
            <p:ph type="body" idx="1"/>
          </p:nvPr>
        </p:nvPicPr>
        <p:blipFill rotWithShape="1">
          <a:blip r:embed="rId3">
            <a:alphaModFix/>
          </a:blip>
          <a:srcRect/>
          <a:stretch/>
        </p:blipFill>
        <p:spPr>
          <a:xfrm>
            <a:off x="179512" y="260648"/>
            <a:ext cx="8856984" cy="6192688"/>
          </a:xfrm>
          <a:prstGeom prst="rect">
            <a:avLst/>
          </a:prstGeom>
          <a:noFill/>
          <a:ln>
            <a:noFill/>
          </a:ln>
        </p:spPr>
      </p:pic>
      <p:sp>
        <p:nvSpPr>
          <p:cNvPr id="433" name="Google Shape;433;p26"/>
          <p:cNvSpPr/>
          <p:nvPr/>
        </p:nvSpPr>
        <p:spPr>
          <a:xfrm>
            <a:off x="3563888" y="2852936"/>
            <a:ext cx="3240360" cy="2520280"/>
          </a:xfrm>
          <a:prstGeom prst="frame">
            <a:avLst>
              <a:gd name="adj1" fmla="val 3446"/>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434" name="Google Shape;434;p26" descr="brac.png"/>
          <p:cNvPicPr preferRelativeResize="0"/>
          <p:nvPr/>
        </p:nvPicPr>
        <p:blipFill rotWithShape="1">
          <a:blip r:embed="rId4">
            <a:alphaModFix/>
          </a:blip>
          <a:srcRect/>
          <a:stretch/>
        </p:blipFill>
        <p:spPr>
          <a:xfrm>
            <a:off x="0" y="5733256"/>
            <a:ext cx="1259632" cy="11247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3"/>
                                        </p:tgtEl>
                                        <p:attrNameLst>
                                          <p:attrName>style.visibility</p:attrName>
                                        </p:attrNameLst>
                                      </p:cBhvr>
                                      <p:to>
                                        <p:strVal val="visible"/>
                                      </p:to>
                                    </p:set>
                                    <p:animEffect transition="in" filter="fade">
                                      <p:cBhvr>
                                        <p:cTn id="7" dur="500"/>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Artifact - Sprint Board</a:t>
            </a:r>
            <a:endParaRPr/>
          </a:p>
        </p:txBody>
      </p:sp>
      <p:pic>
        <p:nvPicPr>
          <p:cNvPr id="440" name="Google Shape;440;p27"/>
          <p:cNvPicPr preferRelativeResize="0">
            <a:picLocks noGrp="1"/>
          </p:cNvPicPr>
          <p:nvPr>
            <p:ph type="body" idx="1"/>
          </p:nvPr>
        </p:nvPicPr>
        <p:blipFill rotWithShape="1">
          <a:blip r:embed="rId3">
            <a:alphaModFix/>
          </a:blip>
          <a:srcRect/>
          <a:stretch/>
        </p:blipFill>
        <p:spPr>
          <a:xfrm>
            <a:off x="1095375" y="1844824"/>
            <a:ext cx="6953250" cy="3837632"/>
          </a:xfrm>
          <a:prstGeom prst="rect">
            <a:avLst/>
          </a:prstGeom>
          <a:noFill/>
          <a:ln>
            <a:noFill/>
          </a:ln>
        </p:spPr>
      </p:pic>
      <p:pic>
        <p:nvPicPr>
          <p:cNvPr id="441" name="Google Shape;441;p27" descr="brac.png"/>
          <p:cNvPicPr preferRelativeResize="0"/>
          <p:nvPr/>
        </p:nvPicPr>
        <p:blipFill rotWithShape="1">
          <a:blip r:embed="rId4">
            <a:alphaModFix/>
          </a:blip>
          <a:srcRect/>
          <a:stretch/>
        </p:blipFill>
        <p:spPr>
          <a:xfrm>
            <a:off x="7884368" y="5733256"/>
            <a:ext cx="1259632" cy="112474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pic>
        <p:nvPicPr>
          <p:cNvPr id="447" name="Google Shape;447;p28"/>
          <p:cNvPicPr preferRelativeResize="0">
            <a:picLocks noGrp="1"/>
          </p:cNvPicPr>
          <p:nvPr>
            <p:ph type="body" idx="1"/>
          </p:nvPr>
        </p:nvPicPr>
        <p:blipFill rotWithShape="1">
          <a:blip r:embed="rId3">
            <a:alphaModFix/>
          </a:blip>
          <a:srcRect/>
          <a:stretch/>
        </p:blipFill>
        <p:spPr>
          <a:xfrm>
            <a:off x="179512" y="260648"/>
            <a:ext cx="8856984" cy="6192688"/>
          </a:xfrm>
          <a:prstGeom prst="rect">
            <a:avLst/>
          </a:prstGeom>
          <a:noFill/>
          <a:ln>
            <a:noFill/>
          </a:ln>
        </p:spPr>
      </p:pic>
      <p:sp>
        <p:nvSpPr>
          <p:cNvPr id="448" name="Google Shape;448;p28"/>
          <p:cNvSpPr/>
          <p:nvPr/>
        </p:nvSpPr>
        <p:spPr>
          <a:xfrm>
            <a:off x="5004048" y="1268760"/>
            <a:ext cx="3528392" cy="1944216"/>
          </a:xfrm>
          <a:prstGeom prst="frame">
            <a:avLst>
              <a:gd name="adj1" fmla="val 3446"/>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449" name="Google Shape;449;p28" descr="brac.png"/>
          <p:cNvPicPr preferRelativeResize="0"/>
          <p:nvPr/>
        </p:nvPicPr>
        <p:blipFill rotWithShape="1">
          <a:blip r:embed="rId4">
            <a:alphaModFix/>
          </a:blip>
          <a:srcRect/>
          <a:stretch/>
        </p:blipFill>
        <p:spPr>
          <a:xfrm>
            <a:off x="0" y="5733256"/>
            <a:ext cx="1259632" cy="11247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8"/>
                                        </p:tgtEl>
                                        <p:attrNameLst>
                                          <p:attrName>style.visibility</p:attrName>
                                        </p:attrNameLst>
                                      </p:cBhvr>
                                      <p:to>
                                        <p:strVal val="visible"/>
                                      </p:to>
                                    </p:set>
                                    <p:animEffect transition="in" filter="fade">
                                      <p:cBhvr>
                                        <p:cTn id="7" dur="50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29"/>
          <p:cNvSpPr txBox="1">
            <a:spLocks noGrp="1"/>
          </p:cNvSpPr>
          <p:nvPr>
            <p:ph type="title" idx="4294967295"/>
          </p:nvPr>
        </p:nvSpPr>
        <p:spPr>
          <a:xfrm>
            <a:off x="457200" y="274638"/>
            <a:ext cx="8229600" cy="1143000"/>
          </a:xfrm>
          <a:prstGeom prst="rect">
            <a:avLst/>
          </a:prstGeom>
          <a:noFill/>
          <a:ln>
            <a:noFill/>
          </a:ln>
        </p:spPr>
        <p:txBody>
          <a:bodyPr spcFirstLastPara="1" wrap="square" lIns="34275" tIns="34275" rIns="34275" bIns="34275" anchor="ctr" anchorCtr="0">
            <a:normAutofit/>
          </a:bodyPr>
          <a:lstStyle/>
          <a:p>
            <a:pPr marL="0" lvl="0" indent="0" algn="ctr" rtl="0">
              <a:spcBef>
                <a:spcPts val="0"/>
              </a:spcBef>
              <a:spcAft>
                <a:spcPts val="0"/>
              </a:spcAft>
              <a:buClr>
                <a:schemeClr val="dk1"/>
              </a:buClr>
              <a:buSzPts val="4400"/>
              <a:buFont typeface="Calibri"/>
              <a:buNone/>
            </a:pPr>
            <a:r>
              <a:rPr lang="en-US"/>
              <a:t>Ceremony - Daily Scrum Meeting</a:t>
            </a:r>
            <a:endParaRPr/>
          </a:p>
        </p:txBody>
      </p:sp>
      <p:sp>
        <p:nvSpPr>
          <p:cNvPr id="457" name="Google Shape;457;p29"/>
          <p:cNvSpPr txBox="1">
            <a:spLocks noGrp="1"/>
          </p:cNvSpPr>
          <p:nvPr>
            <p:ph type="body" idx="4294967295"/>
          </p:nvPr>
        </p:nvSpPr>
        <p:spPr>
          <a:xfrm>
            <a:off x="-1844" y="1556792"/>
            <a:ext cx="8443664" cy="4926012"/>
          </a:xfrm>
          <a:prstGeom prst="rect">
            <a:avLst/>
          </a:prstGeom>
          <a:noFill/>
          <a:ln>
            <a:noFill/>
          </a:ln>
        </p:spPr>
        <p:txBody>
          <a:bodyPr spcFirstLastPara="1" wrap="square" lIns="34275" tIns="34275" rIns="34275" bIns="34275" anchor="t" anchorCtr="0">
            <a:normAutofit/>
          </a:bodyPr>
          <a:lstStyle/>
          <a:p>
            <a:pPr marL="698500" lvl="0" indent="-444500" algn="l" rtl="0">
              <a:lnSpc>
                <a:spcPct val="90000"/>
              </a:lnSpc>
              <a:spcBef>
                <a:spcPts val="0"/>
              </a:spcBef>
              <a:spcAft>
                <a:spcPts val="0"/>
              </a:spcAft>
              <a:buClr>
                <a:schemeClr val="dk1"/>
              </a:buClr>
              <a:buSzPts val="2800"/>
              <a:buChar char="•"/>
            </a:pPr>
            <a:r>
              <a:rPr lang="en-US" sz="2800"/>
              <a:t>Parameters</a:t>
            </a:r>
            <a:endParaRPr/>
          </a:p>
          <a:p>
            <a:pPr marL="1041400" lvl="1" indent="-444500" algn="l" rtl="0">
              <a:lnSpc>
                <a:spcPct val="90000"/>
              </a:lnSpc>
              <a:spcBef>
                <a:spcPts val="480"/>
              </a:spcBef>
              <a:spcAft>
                <a:spcPts val="0"/>
              </a:spcAft>
              <a:buClr>
                <a:schemeClr val="dk1"/>
              </a:buClr>
              <a:buSzPts val="2400"/>
              <a:buChar char="–"/>
            </a:pPr>
            <a:r>
              <a:rPr lang="en-US" sz="2400"/>
              <a:t>Daily, ~15 minutes, Stand-up</a:t>
            </a:r>
            <a:endParaRPr/>
          </a:p>
          <a:p>
            <a:pPr marL="1041400" lvl="1" indent="-444500" algn="l" rtl="0">
              <a:lnSpc>
                <a:spcPct val="90000"/>
              </a:lnSpc>
              <a:spcBef>
                <a:spcPts val="480"/>
              </a:spcBef>
              <a:spcAft>
                <a:spcPts val="0"/>
              </a:spcAft>
              <a:buClr>
                <a:schemeClr val="dk1"/>
              </a:buClr>
              <a:buSzPts val="2400"/>
              <a:buChar char="–"/>
            </a:pPr>
            <a:r>
              <a:rPr lang="en-US" sz="2400"/>
              <a:t>Anyone late pays a $1 fee</a:t>
            </a:r>
            <a:endParaRPr/>
          </a:p>
          <a:p>
            <a:pPr marL="1041400" lvl="1" indent="-374650" algn="l" rtl="0">
              <a:lnSpc>
                <a:spcPct val="90000"/>
              </a:lnSpc>
              <a:spcBef>
                <a:spcPts val="220"/>
              </a:spcBef>
              <a:spcAft>
                <a:spcPts val="0"/>
              </a:spcAft>
              <a:buClr>
                <a:schemeClr val="dk1"/>
              </a:buClr>
              <a:buSzPts val="1100"/>
              <a:buNone/>
            </a:pPr>
            <a:endParaRPr sz="1100"/>
          </a:p>
          <a:p>
            <a:pPr marL="698500" lvl="0" indent="-444500" algn="l" rtl="0">
              <a:lnSpc>
                <a:spcPct val="90000"/>
              </a:lnSpc>
              <a:spcBef>
                <a:spcPts val="560"/>
              </a:spcBef>
              <a:spcAft>
                <a:spcPts val="0"/>
              </a:spcAft>
              <a:buClr>
                <a:schemeClr val="dk1"/>
              </a:buClr>
              <a:buSzPts val="2800"/>
              <a:buChar char="•"/>
            </a:pPr>
            <a:r>
              <a:rPr lang="en-US" sz="2800"/>
              <a:t>Not for problem solving</a:t>
            </a:r>
            <a:endParaRPr/>
          </a:p>
          <a:p>
            <a:pPr marL="1041400" lvl="1" indent="-444500" algn="l" rtl="0">
              <a:lnSpc>
                <a:spcPct val="90000"/>
              </a:lnSpc>
              <a:spcBef>
                <a:spcPts val="480"/>
              </a:spcBef>
              <a:spcAft>
                <a:spcPts val="0"/>
              </a:spcAft>
              <a:buClr>
                <a:schemeClr val="dk1"/>
              </a:buClr>
              <a:buSzPts val="2400"/>
              <a:buChar char="–"/>
            </a:pPr>
            <a:r>
              <a:rPr lang="en-US" sz="2400"/>
              <a:t>Whole world is invited</a:t>
            </a:r>
            <a:endParaRPr/>
          </a:p>
          <a:p>
            <a:pPr marL="1041400" lvl="1" indent="-444500" algn="l" rtl="0">
              <a:lnSpc>
                <a:spcPct val="90000"/>
              </a:lnSpc>
              <a:spcBef>
                <a:spcPts val="480"/>
              </a:spcBef>
              <a:spcAft>
                <a:spcPts val="0"/>
              </a:spcAft>
              <a:buClr>
                <a:schemeClr val="dk1"/>
              </a:buClr>
              <a:buSzPts val="2400"/>
              <a:buChar char="–"/>
            </a:pPr>
            <a:r>
              <a:rPr lang="en-US" sz="2400"/>
              <a:t>Only team members, Scrum Master, product owner, can talk</a:t>
            </a:r>
            <a:endParaRPr sz="1100"/>
          </a:p>
          <a:p>
            <a:pPr marL="1041400" lvl="1" indent="-444500" algn="l" rtl="0">
              <a:lnSpc>
                <a:spcPct val="90000"/>
              </a:lnSpc>
              <a:spcBef>
                <a:spcPts val="480"/>
              </a:spcBef>
              <a:spcAft>
                <a:spcPts val="0"/>
              </a:spcAft>
              <a:buClr>
                <a:schemeClr val="dk1"/>
              </a:buClr>
              <a:buSzPts val="2400"/>
              <a:buChar char="–"/>
            </a:pPr>
            <a:r>
              <a:rPr lang="en-US" sz="2400"/>
              <a:t>Helps avoid other unnecessary meetings</a:t>
            </a:r>
            <a:endParaRPr/>
          </a:p>
          <a:p>
            <a:pPr marL="1041400" lvl="1" indent="-374650" algn="l" rtl="0">
              <a:lnSpc>
                <a:spcPct val="90000"/>
              </a:lnSpc>
              <a:spcBef>
                <a:spcPts val="220"/>
              </a:spcBef>
              <a:spcAft>
                <a:spcPts val="0"/>
              </a:spcAft>
              <a:buClr>
                <a:schemeClr val="dk1"/>
              </a:buClr>
              <a:buSzPts val="1100"/>
              <a:buNone/>
            </a:pPr>
            <a:endParaRPr sz="1100"/>
          </a:p>
          <a:p>
            <a:pPr marL="698500" lvl="0" indent="-444500" algn="l" rtl="0">
              <a:lnSpc>
                <a:spcPct val="90000"/>
              </a:lnSpc>
              <a:spcBef>
                <a:spcPts val="400"/>
              </a:spcBef>
              <a:spcAft>
                <a:spcPts val="0"/>
              </a:spcAft>
              <a:buClr>
                <a:schemeClr val="dk1"/>
              </a:buClr>
              <a:buSzPts val="2000"/>
              <a:buChar char="•"/>
            </a:pPr>
            <a:r>
              <a:rPr lang="en-US" sz="2000"/>
              <a:t>Three questions answered by each team member:</a:t>
            </a:r>
            <a:endParaRPr/>
          </a:p>
          <a:p>
            <a:pPr marL="1041400" lvl="1" indent="-444500" algn="l" rtl="0">
              <a:lnSpc>
                <a:spcPct val="90000"/>
              </a:lnSpc>
              <a:spcBef>
                <a:spcPts val="360"/>
              </a:spcBef>
              <a:spcAft>
                <a:spcPts val="0"/>
              </a:spcAft>
              <a:buClr>
                <a:schemeClr val="dk1"/>
              </a:buClr>
              <a:buSzPts val="1800"/>
              <a:buFont typeface="Noto Sans Symbols"/>
              <a:buAutoNum type="arabicPeriod"/>
            </a:pPr>
            <a:r>
              <a:rPr lang="en-US" sz="1800"/>
              <a:t>What did you do yesterday?</a:t>
            </a:r>
            <a:endParaRPr/>
          </a:p>
          <a:p>
            <a:pPr marL="1041400" lvl="1" indent="-444500" algn="l" rtl="0">
              <a:lnSpc>
                <a:spcPct val="90000"/>
              </a:lnSpc>
              <a:spcBef>
                <a:spcPts val="360"/>
              </a:spcBef>
              <a:spcAft>
                <a:spcPts val="0"/>
              </a:spcAft>
              <a:buClr>
                <a:schemeClr val="dk1"/>
              </a:buClr>
              <a:buSzPts val="1800"/>
              <a:buFont typeface="Noto Sans Symbols"/>
              <a:buAutoNum type="arabicPeriod"/>
            </a:pPr>
            <a:r>
              <a:rPr lang="en-US" sz="1800"/>
              <a:t>What will you do today?</a:t>
            </a:r>
            <a:endParaRPr/>
          </a:p>
          <a:p>
            <a:pPr marL="1041400" lvl="1" indent="-444500" algn="l" rtl="0">
              <a:lnSpc>
                <a:spcPct val="90000"/>
              </a:lnSpc>
              <a:spcBef>
                <a:spcPts val="360"/>
              </a:spcBef>
              <a:spcAft>
                <a:spcPts val="0"/>
              </a:spcAft>
              <a:buClr>
                <a:schemeClr val="dk1"/>
              </a:buClr>
              <a:buSzPts val="1800"/>
              <a:buFont typeface="Noto Sans Symbols"/>
              <a:buAutoNum type="arabicPeriod"/>
            </a:pPr>
            <a:r>
              <a:rPr lang="en-US" sz="1800"/>
              <a:t>What obstacles are in your way? </a:t>
            </a:r>
            <a:endParaRPr sz="2400"/>
          </a:p>
        </p:txBody>
      </p:sp>
      <p:pic>
        <p:nvPicPr>
          <p:cNvPr id="458" name="Google Shape;458;p29"/>
          <p:cNvPicPr preferRelativeResize="0"/>
          <p:nvPr/>
        </p:nvPicPr>
        <p:blipFill rotWithShape="1">
          <a:blip r:embed="rId3">
            <a:alphaModFix/>
          </a:blip>
          <a:srcRect/>
          <a:stretch/>
        </p:blipFill>
        <p:spPr>
          <a:xfrm>
            <a:off x="4644008" y="1268760"/>
            <a:ext cx="4499992" cy="2592288"/>
          </a:xfrm>
          <a:prstGeom prst="rect">
            <a:avLst/>
          </a:prstGeom>
          <a:noFill/>
          <a:ln>
            <a:noFill/>
          </a:ln>
        </p:spPr>
      </p:pic>
      <p:pic>
        <p:nvPicPr>
          <p:cNvPr id="459" name="Google Shape;459;p29" descr="brac.png"/>
          <p:cNvPicPr preferRelativeResize="0"/>
          <p:nvPr/>
        </p:nvPicPr>
        <p:blipFill rotWithShape="1">
          <a:blip r:embed="rId4">
            <a:alphaModFix/>
          </a:blip>
          <a:srcRect/>
          <a:stretch/>
        </p:blipFill>
        <p:spPr>
          <a:xfrm>
            <a:off x="7884368" y="5733256"/>
            <a:ext cx="1259632" cy="1124744"/>
          </a:xfrm>
          <a:prstGeom prst="rect">
            <a:avLst/>
          </a:prstGeom>
          <a:noFill/>
          <a:ln>
            <a:noFill/>
          </a:ln>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7">
                                            <p:txEl>
                                              <p:pRg st="0" end="0"/>
                                            </p:txEl>
                                          </p:spTgt>
                                        </p:tgtEl>
                                        <p:attrNameLst>
                                          <p:attrName>style.visibility</p:attrName>
                                        </p:attrNameLst>
                                      </p:cBhvr>
                                      <p:to>
                                        <p:strVal val="visible"/>
                                      </p:to>
                                    </p:set>
                                    <p:animEffect transition="in" filter="fade">
                                      <p:cBhvr>
                                        <p:cTn id="7" dur="1000"/>
                                        <p:tgtEl>
                                          <p:spTgt spid="4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7">
                                            <p:txEl>
                                              <p:pRg st="1" end="1"/>
                                            </p:txEl>
                                          </p:spTgt>
                                        </p:tgtEl>
                                        <p:attrNameLst>
                                          <p:attrName>style.visibility</p:attrName>
                                        </p:attrNameLst>
                                      </p:cBhvr>
                                      <p:to>
                                        <p:strVal val="visible"/>
                                      </p:to>
                                    </p:set>
                                    <p:animEffect transition="in" filter="fade">
                                      <p:cBhvr>
                                        <p:cTn id="12" dur="1000"/>
                                        <p:tgtEl>
                                          <p:spTgt spid="4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7">
                                            <p:txEl>
                                              <p:pRg st="2" end="2"/>
                                            </p:txEl>
                                          </p:spTgt>
                                        </p:tgtEl>
                                        <p:attrNameLst>
                                          <p:attrName>style.visibility</p:attrName>
                                        </p:attrNameLst>
                                      </p:cBhvr>
                                      <p:to>
                                        <p:strVal val="visible"/>
                                      </p:to>
                                    </p:set>
                                    <p:animEffect transition="in" filter="fade">
                                      <p:cBhvr>
                                        <p:cTn id="17" dur="1000"/>
                                        <p:tgtEl>
                                          <p:spTgt spid="45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7">
                                            <p:txEl>
                                              <p:pRg st="3" end="3"/>
                                            </p:txEl>
                                          </p:spTgt>
                                        </p:tgtEl>
                                        <p:attrNameLst>
                                          <p:attrName>style.visibility</p:attrName>
                                        </p:attrNameLst>
                                      </p:cBhvr>
                                      <p:to>
                                        <p:strVal val="visible"/>
                                      </p:to>
                                    </p:set>
                                    <p:animEffect transition="in" filter="fade">
                                      <p:cBhvr>
                                        <p:cTn id="22" dur="1000"/>
                                        <p:tgtEl>
                                          <p:spTgt spid="45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7">
                                            <p:txEl>
                                              <p:pRg st="4" end="4"/>
                                            </p:txEl>
                                          </p:spTgt>
                                        </p:tgtEl>
                                        <p:attrNameLst>
                                          <p:attrName>style.visibility</p:attrName>
                                        </p:attrNameLst>
                                      </p:cBhvr>
                                      <p:to>
                                        <p:strVal val="visible"/>
                                      </p:to>
                                    </p:set>
                                    <p:animEffect transition="in" filter="fade">
                                      <p:cBhvr>
                                        <p:cTn id="27" dur="1000"/>
                                        <p:tgtEl>
                                          <p:spTgt spid="45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7">
                                            <p:txEl>
                                              <p:pRg st="5" end="5"/>
                                            </p:txEl>
                                          </p:spTgt>
                                        </p:tgtEl>
                                        <p:attrNameLst>
                                          <p:attrName>style.visibility</p:attrName>
                                        </p:attrNameLst>
                                      </p:cBhvr>
                                      <p:to>
                                        <p:strVal val="visible"/>
                                      </p:to>
                                    </p:set>
                                    <p:animEffect transition="in" filter="fade">
                                      <p:cBhvr>
                                        <p:cTn id="32" dur="1000"/>
                                        <p:tgtEl>
                                          <p:spTgt spid="45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57">
                                            <p:txEl>
                                              <p:pRg st="6" end="6"/>
                                            </p:txEl>
                                          </p:spTgt>
                                        </p:tgtEl>
                                        <p:attrNameLst>
                                          <p:attrName>style.visibility</p:attrName>
                                        </p:attrNameLst>
                                      </p:cBhvr>
                                      <p:to>
                                        <p:strVal val="visible"/>
                                      </p:to>
                                    </p:set>
                                    <p:animEffect transition="in" filter="fade">
                                      <p:cBhvr>
                                        <p:cTn id="37" dur="1000"/>
                                        <p:tgtEl>
                                          <p:spTgt spid="45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57">
                                            <p:txEl>
                                              <p:pRg st="7" end="7"/>
                                            </p:txEl>
                                          </p:spTgt>
                                        </p:tgtEl>
                                        <p:attrNameLst>
                                          <p:attrName>style.visibility</p:attrName>
                                        </p:attrNameLst>
                                      </p:cBhvr>
                                      <p:to>
                                        <p:strVal val="visible"/>
                                      </p:to>
                                    </p:set>
                                    <p:animEffect transition="in" filter="fade">
                                      <p:cBhvr>
                                        <p:cTn id="42" dur="1000"/>
                                        <p:tgtEl>
                                          <p:spTgt spid="45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57">
                                            <p:txEl>
                                              <p:pRg st="8" end="8"/>
                                            </p:txEl>
                                          </p:spTgt>
                                        </p:tgtEl>
                                        <p:attrNameLst>
                                          <p:attrName>style.visibility</p:attrName>
                                        </p:attrNameLst>
                                      </p:cBhvr>
                                      <p:to>
                                        <p:strVal val="visible"/>
                                      </p:to>
                                    </p:set>
                                    <p:animEffect transition="in" filter="fade">
                                      <p:cBhvr>
                                        <p:cTn id="47" dur="1000"/>
                                        <p:tgtEl>
                                          <p:spTgt spid="45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57">
                                            <p:txEl>
                                              <p:pRg st="9" end="9"/>
                                            </p:txEl>
                                          </p:spTgt>
                                        </p:tgtEl>
                                        <p:attrNameLst>
                                          <p:attrName>style.visibility</p:attrName>
                                        </p:attrNameLst>
                                      </p:cBhvr>
                                      <p:to>
                                        <p:strVal val="visible"/>
                                      </p:to>
                                    </p:set>
                                    <p:animEffect transition="in" filter="fade">
                                      <p:cBhvr>
                                        <p:cTn id="52" dur="1000"/>
                                        <p:tgtEl>
                                          <p:spTgt spid="45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57">
                                            <p:txEl>
                                              <p:pRg st="10" end="10"/>
                                            </p:txEl>
                                          </p:spTgt>
                                        </p:tgtEl>
                                        <p:attrNameLst>
                                          <p:attrName>style.visibility</p:attrName>
                                        </p:attrNameLst>
                                      </p:cBhvr>
                                      <p:to>
                                        <p:strVal val="visible"/>
                                      </p:to>
                                    </p:set>
                                    <p:animEffect transition="in" filter="fade">
                                      <p:cBhvr>
                                        <p:cTn id="57" dur="1000"/>
                                        <p:tgtEl>
                                          <p:spTgt spid="45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57">
                                            <p:txEl>
                                              <p:pRg st="11" end="11"/>
                                            </p:txEl>
                                          </p:spTgt>
                                        </p:tgtEl>
                                        <p:attrNameLst>
                                          <p:attrName>style.visibility</p:attrName>
                                        </p:attrNameLst>
                                      </p:cBhvr>
                                      <p:to>
                                        <p:strVal val="visible"/>
                                      </p:to>
                                    </p:set>
                                    <p:animEffect transition="in" filter="fade">
                                      <p:cBhvr>
                                        <p:cTn id="62" dur="1000"/>
                                        <p:tgtEl>
                                          <p:spTgt spid="457">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57">
                                            <p:txEl>
                                              <p:pRg st="12" end="12"/>
                                            </p:txEl>
                                          </p:spTgt>
                                        </p:tgtEl>
                                        <p:attrNameLst>
                                          <p:attrName>style.visibility</p:attrName>
                                        </p:attrNameLst>
                                      </p:cBhvr>
                                      <p:to>
                                        <p:strVal val="visible"/>
                                      </p:to>
                                    </p:set>
                                    <p:animEffect transition="in" filter="fade">
                                      <p:cBhvr>
                                        <p:cTn id="67" dur="1000"/>
                                        <p:tgtEl>
                                          <p:spTgt spid="457">
                                            <p:txEl>
                                              <p:pRg st="12" end="12"/>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58"/>
                                        </p:tgtEl>
                                        <p:attrNameLst>
                                          <p:attrName>style.visibility</p:attrName>
                                        </p:attrNameLst>
                                      </p:cBhvr>
                                      <p:to>
                                        <p:strVal val="visible"/>
                                      </p:to>
                                    </p:set>
                                    <p:animEffect transition="in" filter="fade">
                                      <p:cBhvr>
                                        <p:cTn id="70" dur="1000"/>
                                        <p:tgtEl>
                                          <p:spTgt spid="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What is ‘Agility?’</a:t>
            </a:r>
            <a:endParaRPr/>
          </a:p>
        </p:txBody>
      </p:sp>
      <p:sp>
        <p:nvSpPr>
          <p:cNvPr id="186" name="Google Shape;186;p3"/>
          <p:cNvSpPr txBox="1">
            <a:spLocks noGrp="1"/>
          </p:cNvSpPr>
          <p:nvPr>
            <p:ph type="body" idx="1"/>
          </p:nvPr>
        </p:nvSpPr>
        <p:spPr>
          <a:xfrm>
            <a:off x="457200" y="1412776"/>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rgbClr val="9A0000"/>
              </a:buClr>
              <a:buSzPts val="1500"/>
              <a:buChar char="•"/>
            </a:pPr>
            <a:r>
              <a:rPr lang="en-US" sz="2000">
                <a:solidFill>
                  <a:srgbClr val="000000"/>
                </a:solidFill>
                <a:latin typeface="Helvetica Neue"/>
                <a:ea typeface="Helvetica Neue"/>
                <a:cs typeface="Helvetica Neue"/>
                <a:sym typeface="Helvetica Neue"/>
              </a:rPr>
              <a:t>Agile is a set of principles and values. It is a practice to be followed.</a:t>
            </a:r>
            <a:endParaRPr/>
          </a:p>
          <a:p>
            <a:pPr marL="342900" lvl="0" indent="-342900" algn="l" rtl="0">
              <a:lnSpc>
                <a:spcPct val="90000"/>
              </a:lnSpc>
              <a:spcBef>
                <a:spcPts val="400"/>
              </a:spcBef>
              <a:spcAft>
                <a:spcPts val="0"/>
              </a:spcAft>
              <a:buClr>
                <a:srgbClr val="9A0000"/>
              </a:buClr>
              <a:buSzPts val="1500"/>
              <a:buChar char="•"/>
            </a:pPr>
            <a:r>
              <a:rPr lang="en-US" sz="2000">
                <a:solidFill>
                  <a:srgbClr val="000000"/>
                </a:solidFill>
                <a:latin typeface="Helvetica Neue"/>
                <a:ea typeface="Helvetica Neue"/>
                <a:cs typeface="Helvetica Neue"/>
                <a:sym typeface="Helvetica Neue"/>
              </a:rPr>
              <a:t>Agile is a combination of Iterative and Incremental process models with focus on process adaptability and customer satisfaction by rapid deliver of working software.</a:t>
            </a:r>
            <a:endParaRPr/>
          </a:p>
          <a:p>
            <a:pPr marL="342900" lvl="0" indent="-228600" algn="l" rtl="0">
              <a:lnSpc>
                <a:spcPct val="90000"/>
              </a:lnSpc>
              <a:spcBef>
                <a:spcPts val="480"/>
              </a:spcBef>
              <a:spcAft>
                <a:spcPts val="0"/>
              </a:spcAft>
              <a:buClr>
                <a:srgbClr val="9A0000"/>
              </a:buClr>
              <a:buSzPts val="1800"/>
              <a:buFont typeface="Noto Sans Symbols"/>
              <a:buNone/>
            </a:pPr>
            <a:endParaRPr sz="2400">
              <a:solidFill>
                <a:srgbClr val="000000"/>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3200"/>
              <a:buNone/>
            </a:pPr>
            <a:endParaRPr/>
          </a:p>
        </p:txBody>
      </p:sp>
      <p:pic>
        <p:nvPicPr>
          <p:cNvPr id="187" name="Google Shape;187;p3"/>
          <p:cNvPicPr preferRelativeResize="0"/>
          <p:nvPr/>
        </p:nvPicPr>
        <p:blipFill rotWithShape="1">
          <a:blip r:embed="rId3">
            <a:alphaModFix/>
          </a:blip>
          <a:srcRect/>
          <a:stretch/>
        </p:blipFill>
        <p:spPr>
          <a:xfrm>
            <a:off x="179512" y="2708920"/>
            <a:ext cx="8352928" cy="3528392"/>
          </a:xfrm>
          <a:prstGeom prst="rect">
            <a:avLst/>
          </a:prstGeom>
          <a:noFill/>
          <a:ln>
            <a:noFill/>
          </a:ln>
        </p:spPr>
      </p:pic>
      <p:pic>
        <p:nvPicPr>
          <p:cNvPr id="188" name="Google Shape;188;p3" descr="brac.png"/>
          <p:cNvPicPr preferRelativeResize="0"/>
          <p:nvPr/>
        </p:nvPicPr>
        <p:blipFill rotWithShape="1">
          <a:blip r:embed="rId4">
            <a:alphaModFix/>
          </a:blip>
          <a:srcRect/>
          <a:stretch/>
        </p:blipFill>
        <p:spPr>
          <a:xfrm>
            <a:off x="7884368" y="5733256"/>
            <a:ext cx="1259632" cy="11247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animEffect transition="in" filter="fade">
                                      <p:cBhvr>
                                        <p:cTn id="7" dur="500"/>
                                        <p:tgtEl>
                                          <p:spTgt spid="1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6">
                                            <p:txEl>
                                              <p:pRg st="1" end="1"/>
                                            </p:txEl>
                                          </p:spTgt>
                                        </p:tgtEl>
                                        <p:attrNameLst>
                                          <p:attrName>style.visibility</p:attrName>
                                        </p:attrNameLst>
                                      </p:cBhvr>
                                      <p:to>
                                        <p:strVal val="visible"/>
                                      </p:to>
                                    </p:set>
                                    <p:animEffect transition="in" filter="fade">
                                      <p:cBhvr>
                                        <p:cTn id="12" dur="500"/>
                                        <p:tgtEl>
                                          <p:spTgt spid="1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6">
                                            <p:txEl>
                                              <p:pRg st="2" end="2"/>
                                            </p:txEl>
                                          </p:spTgt>
                                        </p:tgtEl>
                                        <p:attrNameLst>
                                          <p:attrName>style.visibility</p:attrName>
                                        </p:attrNameLst>
                                      </p:cBhvr>
                                      <p:to>
                                        <p:strVal val="visible"/>
                                      </p:to>
                                    </p:set>
                                    <p:animEffect transition="in" filter="fade">
                                      <p:cBhvr>
                                        <p:cTn id="17" dur="500"/>
                                        <p:tgtEl>
                                          <p:spTgt spid="1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6">
                                            <p:txEl>
                                              <p:pRg st="3" end="3"/>
                                            </p:txEl>
                                          </p:spTgt>
                                        </p:tgtEl>
                                        <p:attrNameLst>
                                          <p:attrName>style.visibility</p:attrName>
                                        </p:attrNameLst>
                                      </p:cBhvr>
                                      <p:to>
                                        <p:strVal val="visible"/>
                                      </p:to>
                                    </p:set>
                                    <p:animEffect transition="in" filter="fade">
                                      <p:cBhvr>
                                        <p:cTn id="22" dur="500"/>
                                        <p:tgtEl>
                                          <p:spTgt spid="1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7"/>
                                        </p:tgtEl>
                                        <p:attrNameLst>
                                          <p:attrName>style.visibility</p:attrName>
                                        </p:attrNameLst>
                                      </p:cBhvr>
                                      <p:to>
                                        <p:strVal val="visible"/>
                                      </p:to>
                                    </p:set>
                                    <p:animEffect transition="in" filter="fade">
                                      <p:cBhvr>
                                        <p:cTn id="27"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Artifact – Burndown Chart</a:t>
            </a:r>
            <a:endParaRPr/>
          </a:p>
        </p:txBody>
      </p:sp>
      <p:sp>
        <p:nvSpPr>
          <p:cNvPr id="465" name="Google Shape;465;p30"/>
          <p:cNvSpPr txBox="1">
            <a:spLocks noGrp="1"/>
          </p:cNvSpPr>
          <p:nvPr>
            <p:ph type="body" idx="1"/>
          </p:nvPr>
        </p:nvSpPr>
        <p:spPr>
          <a:xfrm>
            <a:off x="251520" y="1600200"/>
            <a:ext cx="843528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80000"/>
              </a:lnSpc>
              <a:spcBef>
                <a:spcPts val="0"/>
              </a:spcBef>
              <a:spcAft>
                <a:spcPts val="0"/>
              </a:spcAft>
              <a:buClr>
                <a:schemeClr val="dk1"/>
              </a:buClr>
              <a:buSzPts val="2960"/>
              <a:buChar char="•"/>
            </a:pPr>
            <a:r>
              <a:rPr lang="en-US" sz="2960"/>
              <a:t>A display of what work has been completed</a:t>
            </a:r>
            <a:br>
              <a:rPr lang="en-US" sz="2960"/>
            </a:br>
            <a:r>
              <a:rPr lang="en-US" sz="2960"/>
              <a:t>and what is left to complete</a:t>
            </a:r>
            <a:endParaRPr/>
          </a:p>
          <a:p>
            <a:pPr marL="742950" lvl="1" indent="-285750" algn="l" rtl="0">
              <a:lnSpc>
                <a:spcPct val="80000"/>
              </a:lnSpc>
              <a:spcBef>
                <a:spcPts val="518"/>
              </a:spcBef>
              <a:spcAft>
                <a:spcPts val="0"/>
              </a:spcAft>
              <a:buClr>
                <a:schemeClr val="dk1"/>
              </a:buClr>
              <a:buSzPts val="2590"/>
              <a:buChar char="–"/>
            </a:pPr>
            <a:r>
              <a:rPr lang="en-US" sz="2590"/>
              <a:t>one for each developer or work item</a:t>
            </a:r>
            <a:endParaRPr/>
          </a:p>
          <a:p>
            <a:pPr marL="742950" lvl="1" indent="-285750" algn="l" rtl="0">
              <a:lnSpc>
                <a:spcPct val="80000"/>
              </a:lnSpc>
              <a:spcBef>
                <a:spcPts val="518"/>
              </a:spcBef>
              <a:spcAft>
                <a:spcPts val="0"/>
              </a:spcAft>
              <a:buClr>
                <a:schemeClr val="dk1"/>
              </a:buClr>
              <a:buSzPts val="2590"/>
              <a:buChar char="–"/>
            </a:pPr>
            <a:r>
              <a:rPr lang="en-US" sz="2590"/>
              <a:t>updated every day</a:t>
            </a:r>
            <a:endParaRPr/>
          </a:p>
          <a:p>
            <a:pPr marL="742950" lvl="1" indent="-285750" algn="l" rtl="0">
              <a:lnSpc>
                <a:spcPct val="80000"/>
              </a:lnSpc>
              <a:spcBef>
                <a:spcPts val="518"/>
              </a:spcBef>
              <a:spcAft>
                <a:spcPts val="0"/>
              </a:spcAft>
              <a:buClr>
                <a:schemeClr val="dk1"/>
              </a:buClr>
              <a:buSzPts val="2590"/>
              <a:buChar char="–"/>
            </a:pPr>
            <a:r>
              <a:rPr lang="en-US" sz="2590"/>
              <a:t>(make best guess about hours/points completed each day)</a:t>
            </a:r>
            <a:endParaRPr/>
          </a:p>
          <a:p>
            <a:pPr marL="742950" lvl="1" indent="-121284" algn="l" rtl="0">
              <a:lnSpc>
                <a:spcPct val="80000"/>
              </a:lnSpc>
              <a:spcBef>
                <a:spcPts val="518"/>
              </a:spcBef>
              <a:spcAft>
                <a:spcPts val="0"/>
              </a:spcAft>
              <a:buClr>
                <a:schemeClr val="dk1"/>
              </a:buClr>
              <a:buSzPts val="2590"/>
              <a:buNone/>
            </a:pPr>
            <a:endParaRPr sz="2590"/>
          </a:p>
          <a:p>
            <a:pPr marL="742950" lvl="1" indent="-121284" algn="l" rtl="0">
              <a:lnSpc>
                <a:spcPct val="80000"/>
              </a:lnSpc>
              <a:spcBef>
                <a:spcPts val="518"/>
              </a:spcBef>
              <a:spcAft>
                <a:spcPts val="0"/>
              </a:spcAft>
              <a:buClr>
                <a:schemeClr val="dk1"/>
              </a:buClr>
              <a:buSzPts val="2590"/>
              <a:buNone/>
            </a:pPr>
            <a:endParaRPr sz="2590"/>
          </a:p>
          <a:p>
            <a:pPr marL="342900" lvl="0" indent="-342900" algn="l" rtl="0">
              <a:lnSpc>
                <a:spcPct val="80000"/>
              </a:lnSpc>
              <a:spcBef>
                <a:spcPts val="592"/>
              </a:spcBef>
              <a:spcAft>
                <a:spcPts val="0"/>
              </a:spcAft>
              <a:buClr>
                <a:schemeClr val="dk1"/>
              </a:buClr>
              <a:buSzPts val="2960"/>
              <a:buChar char="•"/>
            </a:pPr>
            <a:r>
              <a:rPr lang="en-US" sz="2960" i="1"/>
              <a:t>variation:</a:t>
            </a:r>
            <a:r>
              <a:rPr lang="en-US" sz="2960"/>
              <a:t> Release burndown chart</a:t>
            </a:r>
            <a:endParaRPr/>
          </a:p>
          <a:p>
            <a:pPr marL="742950" lvl="1" indent="-285750" algn="l" rtl="0">
              <a:lnSpc>
                <a:spcPct val="80000"/>
              </a:lnSpc>
              <a:spcBef>
                <a:spcPts val="518"/>
              </a:spcBef>
              <a:spcAft>
                <a:spcPts val="0"/>
              </a:spcAft>
              <a:buClr>
                <a:schemeClr val="dk1"/>
              </a:buClr>
              <a:buSzPts val="2590"/>
              <a:buChar char="–"/>
            </a:pPr>
            <a:r>
              <a:rPr lang="en-US" sz="2590"/>
              <a:t>shows overall progress</a:t>
            </a:r>
            <a:endParaRPr/>
          </a:p>
          <a:p>
            <a:pPr marL="742950" lvl="1" indent="-285750" algn="l" rtl="0">
              <a:lnSpc>
                <a:spcPct val="80000"/>
              </a:lnSpc>
              <a:spcBef>
                <a:spcPts val="518"/>
              </a:spcBef>
              <a:spcAft>
                <a:spcPts val="0"/>
              </a:spcAft>
              <a:buClr>
                <a:schemeClr val="dk1"/>
              </a:buClr>
              <a:buSzPts val="2590"/>
              <a:buChar char="–"/>
            </a:pPr>
            <a:r>
              <a:rPr lang="en-US" sz="2590"/>
              <a:t>updated at end of each sprint</a:t>
            </a:r>
            <a:endParaRPr/>
          </a:p>
          <a:p>
            <a:pPr marL="0" lvl="0" indent="0" algn="l" rtl="0">
              <a:lnSpc>
                <a:spcPct val="80000"/>
              </a:lnSpc>
              <a:spcBef>
                <a:spcPts val="592"/>
              </a:spcBef>
              <a:spcAft>
                <a:spcPts val="0"/>
              </a:spcAft>
              <a:buClr>
                <a:schemeClr val="dk1"/>
              </a:buClr>
              <a:buSzPts val="2960"/>
              <a:buNone/>
            </a:pPr>
            <a:endParaRPr sz="2960"/>
          </a:p>
        </p:txBody>
      </p:sp>
      <p:pic>
        <p:nvPicPr>
          <p:cNvPr id="466" name="Google Shape;466;p30" descr="brac.png"/>
          <p:cNvPicPr preferRelativeResize="0"/>
          <p:nvPr/>
        </p:nvPicPr>
        <p:blipFill rotWithShape="1">
          <a:blip r:embed="rId3">
            <a:alphaModFix/>
          </a:blip>
          <a:srcRect/>
          <a:stretch/>
        </p:blipFill>
        <p:spPr>
          <a:xfrm>
            <a:off x="7884368" y="5733256"/>
            <a:ext cx="1259632" cy="11247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5">
                                            <p:txEl>
                                              <p:pRg st="0" end="0"/>
                                            </p:txEl>
                                          </p:spTgt>
                                        </p:tgtEl>
                                        <p:attrNameLst>
                                          <p:attrName>style.visibility</p:attrName>
                                        </p:attrNameLst>
                                      </p:cBhvr>
                                      <p:to>
                                        <p:strVal val="visible"/>
                                      </p:to>
                                    </p:set>
                                    <p:anim calcmode="lin" valueType="num">
                                      <p:cBhvr additive="base">
                                        <p:cTn id="7" dur="2000"/>
                                        <p:tgtEl>
                                          <p:spTgt spid="46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65">
                                            <p:txEl>
                                              <p:pRg st="1" end="1"/>
                                            </p:txEl>
                                          </p:spTgt>
                                        </p:tgtEl>
                                        <p:attrNameLst>
                                          <p:attrName>style.visibility</p:attrName>
                                        </p:attrNameLst>
                                      </p:cBhvr>
                                      <p:to>
                                        <p:strVal val="visible"/>
                                      </p:to>
                                    </p:set>
                                    <p:anim calcmode="lin" valueType="num">
                                      <p:cBhvr additive="base">
                                        <p:cTn id="12" dur="2000"/>
                                        <p:tgtEl>
                                          <p:spTgt spid="46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65">
                                            <p:txEl>
                                              <p:pRg st="2" end="2"/>
                                            </p:txEl>
                                          </p:spTgt>
                                        </p:tgtEl>
                                        <p:attrNameLst>
                                          <p:attrName>style.visibility</p:attrName>
                                        </p:attrNameLst>
                                      </p:cBhvr>
                                      <p:to>
                                        <p:strVal val="visible"/>
                                      </p:to>
                                    </p:set>
                                    <p:anim calcmode="lin" valueType="num">
                                      <p:cBhvr additive="base">
                                        <p:cTn id="17" dur="2000"/>
                                        <p:tgtEl>
                                          <p:spTgt spid="46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65">
                                            <p:txEl>
                                              <p:pRg st="3" end="3"/>
                                            </p:txEl>
                                          </p:spTgt>
                                        </p:tgtEl>
                                        <p:attrNameLst>
                                          <p:attrName>style.visibility</p:attrName>
                                        </p:attrNameLst>
                                      </p:cBhvr>
                                      <p:to>
                                        <p:strVal val="visible"/>
                                      </p:to>
                                    </p:set>
                                    <p:anim calcmode="lin" valueType="num">
                                      <p:cBhvr additive="base">
                                        <p:cTn id="22" dur="2000"/>
                                        <p:tgtEl>
                                          <p:spTgt spid="46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65">
                                            <p:txEl>
                                              <p:pRg st="4" end="4"/>
                                            </p:txEl>
                                          </p:spTgt>
                                        </p:tgtEl>
                                        <p:attrNameLst>
                                          <p:attrName>style.visibility</p:attrName>
                                        </p:attrNameLst>
                                      </p:cBhvr>
                                      <p:to>
                                        <p:strVal val="visible"/>
                                      </p:to>
                                    </p:set>
                                    <p:anim calcmode="lin" valueType="num">
                                      <p:cBhvr additive="base">
                                        <p:cTn id="27" dur="2000"/>
                                        <p:tgtEl>
                                          <p:spTgt spid="46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65">
                                            <p:txEl>
                                              <p:pRg st="5" end="5"/>
                                            </p:txEl>
                                          </p:spTgt>
                                        </p:tgtEl>
                                        <p:attrNameLst>
                                          <p:attrName>style.visibility</p:attrName>
                                        </p:attrNameLst>
                                      </p:cBhvr>
                                      <p:to>
                                        <p:strVal val="visible"/>
                                      </p:to>
                                    </p:set>
                                    <p:anim calcmode="lin" valueType="num">
                                      <p:cBhvr additive="base">
                                        <p:cTn id="32" dur="2000"/>
                                        <p:tgtEl>
                                          <p:spTgt spid="46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65">
                                            <p:txEl>
                                              <p:pRg st="6" end="6"/>
                                            </p:txEl>
                                          </p:spTgt>
                                        </p:tgtEl>
                                        <p:attrNameLst>
                                          <p:attrName>style.visibility</p:attrName>
                                        </p:attrNameLst>
                                      </p:cBhvr>
                                      <p:to>
                                        <p:strVal val="visible"/>
                                      </p:to>
                                    </p:set>
                                    <p:anim calcmode="lin" valueType="num">
                                      <p:cBhvr additive="base">
                                        <p:cTn id="37" dur="2000"/>
                                        <p:tgtEl>
                                          <p:spTgt spid="46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65">
                                            <p:txEl>
                                              <p:pRg st="7" end="7"/>
                                            </p:txEl>
                                          </p:spTgt>
                                        </p:tgtEl>
                                        <p:attrNameLst>
                                          <p:attrName>style.visibility</p:attrName>
                                        </p:attrNameLst>
                                      </p:cBhvr>
                                      <p:to>
                                        <p:strVal val="visible"/>
                                      </p:to>
                                    </p:set>
                                    <p:anim calcmode="lin" valueType="num">
                                      <p:cBhvr additive="base">
                                        <p:cTn id="42" dur="2000"/>
                                        <p:tgtEl>
                                          <p:spTgt spid="46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65">
                                            <p:txEl>
                                              <p:pRg st="8" end="8"/>
                                            </p:txEl>
                                          </p:spTgt>
                                        </p:tgtEl>
                                        <p:attrNameLst>
                                          <p:attrName>style.visibility</p:attrName>
                                        </p:attrNameLst>
                                      </p:cBhvr>
                                      <p:to>
                                        <p:strVal val="visible"/>
                                      </p:to>
                                    </p:set>
                                    <p:anim calcmode="lin" valueType="num">
                                      <p:cBhvr additive="base">
                                        <p:cTn id="47" dur="2000"/>
                                        <p:tgtEl>
                                          <p:spTgt spid="46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465">
                                            <p:txEl>
                                              <p:pRg st="9" end="9"/>
                                            </p:txEl>
                                          </p:spTgt>
                                        </p:tgtEl>
                                        <p:attrNameLst>
                                          <p:attrName>style.visibility</p:attrName>
                                        </p:attrNameLst>
                                      </p:cBhvr>
                                      <p:to>
                                        <p:strVal val="visible"/>
                                      </p:to>
                                    </p:set>
                                    <p:anim calcmode="lin" valueType="num">
                                      <p:cBhvr additive="base">
                                        <p:cTn id="52" dur="2000"/>
                                        <p:tgtEl>
                                          <p:spTgt spid="465">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Artifact – Burndown Chart</a:t>
            </a:r>
            <a:endParaRPr/>
          </a:p>
        </p:txBody>
      </p:sp>
      <p:pic>
        <p:nvPicPr>
          <p:cNvPr id="472" name="Google Shape;472;p31"/>
          <p:cNvPicPr preferRelativeResize="0">
            <a:picLocks noGrp="1"/>
          </p:cNvPicPr>
          <p:nvPr>
            <p:ph type="body" idx="1"/>
          </p:nvPr>
        </p:nvPicPr>
        <p:blipFill rotWithShape="1">
          <a:blip r:embed="rId3">
            <a:alphaModFix/>
          </a:blip>
          <a:srcRect/>
          <a:stretch/>
        </p:blipFill>
        <p:spPr>
          <a:xfrm>
            <a:off x="457200" y="1808996"/>
            <a:ext cx="8229600" cy="4108371"/>
          </a:xfrm>
          <a:prstGeom prst="rect">
            <a:avLst/>
          </a:prstGeom>
          <a:noFill/>
          <a:ln>
            <a:noFill/>
          </a:ln>
        </p:spPr>
      </p:pic>
      <p:pic>
        <p:nvPicPr>
          <p:cNvPr id="473" name="Google Shape;473;p31" descr="brac.png"/>
          <p:cNvPicPr preferRelativeResize="0"/>
          <p:nvPr/>
        </p:nvPicPr>
        <p:blipFill rotWithShape="1">
          <a:blip r:embed="rId4">
            <a:alphaModFix/>
          </a:blip>
          <a:srcRect/>
          <a:stretch/>
        </p:blipFill>
        <p:spPr>
          <a:xfrm>
            <a:off x="7884368" y="5733256"/>
            <a:ext cx="1259632" cy="112474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pic>
        <p:nvPicPr>
          <p:cNvPr id="479" name="Google Shape;479;p32"/>
          <p:cNvPicPr preferRelativeResize="0">
            <a:picLocks noGrp="1"/>
          </p:cNvPicPr>
          <p:nvPr>
            <p:ph type="body" idx="1"/>
          </p:nvPr>
        </p:nvPicPr>
        <p:blipFill rotWithShape="1">
          <a:blip r:embed="rId3">
            <a:alphaModFix/>
          </a:blip>
          <a:srcRect/>
          <a:stretch/>
        </p:blipFill>
        <p:spPr>
          <a:xfrm>
            <a:off x="282854" y="332656"/>
            <a:ext cx="8856984" cy="6192688"/>
          </a:xfrm>
          <a:prstGeom prst="rect">
            <a:avLst/>
          </a:prstGeom>
          <a:noFill/>
          <a:ln>
            <a:noFill/>
          </a:ln>
        </p:spPr>
      </p:pic>
      <p:sp>
        <p:nvSpPr>
          <p:cNvPr id="480" name="Google Shape;480;p32"/>
          <p:cNvSpPr/>
          <p:nvPr/>
        </p:nvSpPr>
        <p:spPr>
          <a:xfrm>
            <a:off x="7308304" y="4005064"/>
            <a:ext cx="1656184" cy="1008112"/>
          </a:xfrm>
          <a:prstGeom prst="frame">
            <a:avLst>
              <a:gd name="adj1" fmla="val 3446"/>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1" name="Google Shape;481;p32"/>
          <p:cNvSpPr/>
          <p:nvPr/>
        </p:nvSpPr>
        <p:spPr>
          <a:xfrm>
            <a:off x="7460704" y="5057508"/>
            <a:ext cx="1431776" cy="1224136"/>
          </a:xfrm>
          <a:prstGeom prst="frame">
            <a:avLst>
              <a:gd name="adj1" fmla="val 3446"/>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32"/>
          <p:cNvSpPr/>
          <p:nvPr/>
        </p:nvSpPr>
        <p:spPr>
          <a:xfrm>
            <a:off x="7436862" y="2828027"/>
            <a:ext cx="1431776" cy="1224136"/>
          </a:xfrm>
          <a:prstGeom prst="frame">
            <a:avLst>
              <a:gd name="adj1" fmla="val 3446"/>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483" name="Google Shape;483;p32" descr="brac.png"/>
          <p:cNvPicPr preferRelativeResize="0"/>
          <p:nvPr/>
        </p:nvPicPr>
        <p:blipFill rotWithShape="1">
          <a:blip r:embed="rId4">
            <a:alphaModFix/>
          </a:blip>
          <a:srcRect/>
          <a:stretch/>
        </p:blipFill>
        <p:spPr>
          <a:xfrm>
            <a:off x="0" y="5733256"/>
            <a:ext cx="1259632" cy="11247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80"/>
                                        </p:tgtEl>
                                      </p:cBhvr>
                                    </p:animEffect>
                                    <p:set>
                                      <p:cBhvr>
                                        <p:cTn id="7" dur="1" fill="hold">
                                          <p:stCondLst>
                                            <p:cond delay="500"/>
                                          </p:stCondLst>
                                        </p:cTn>
                                        <p:tgtEl>
                                          <p:spTgt spid="48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2"/>
                                        </p:tgtEl>
                                        <p:attrNameLst>
                                          <p:attrName>style.visibility</p:attrName>
                                        </p:attrNameLst>
                                      </p:cBhvr>
                                      <p:to>
                                        <p:strVal val="visible"/>
                                      </p:to>
                                    </p:set>
                                    <p:animEffect transition="in" filter="fade">
                                      <p:cBhvr>
                                        <p:cTn id="12" dur="1000"/>
                                        <p:tgtEl>
                                          <p:spTgt spid="482"/>
                                        </p:tgtEl>
                                      </p:cBhvr>
                                    </p:animEffect>
                                  </p:childTnLst>
                                </p:cTn>
                              </p:par>
                              <p:par>
                                <p:cTn id="13" presetID="10" presetClass="entr" presetSubtype="0" fill="hold" nodeType="withEffect">
                                  <p:stCondLst>
                                    <p:cond delay="0"/>
                                  </p:stCondLst>
                                  <p:childTnLst>
                                    <p:set>
                                      <p:cBhvr>
                                        <p:cTn id="14" dur="1" fill="hold">
                                          <p:stCondLst>
                                            <p:cond delay="0"/>
                                          </p:stCondLst>
                                        </p:cTn>
                                        <p:tgtEl>
                                          <p:spTgt spid="481"/>
                                        </p:tgtEl>
                                        <p:attrNameLst>
                                          <p:attrName>style.visibility</p:attrName>
                                        </p:attrNameLst>
                                      </p:cBhvr>
                                      <p:to>
                                        <p:strVal val="visible"/>
                                      </p:to>
                                    </p:set>
                                    <p:animEffect transition="in" filter="fade">
                                      <p:cBhvr>
                                        <p:cTn id="15" dur="1000"/>
                                        <p:tgtEl>
                                          <p:spTgt spid="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Ceremony - Sprint Review</a:t>
            </a:r>
            <a:endParaRPr/>
          </a:p>
        </p:txBody>
      </p:sp>
      <p:sp>
        <p:nvSpPr>
          <p:cNvPr id="489" name="Google Shape;489;p33"/>
          <p:cNvSpPr txBox="1">
            <a:spLocks noGrp="1"/>
          </p:cNvSpPr>
          <p:nvPr>
            <p:ph type="body" idx="1"/>
          </p:nvPr>
        </p:nvSpPr>
        <p:spPr>
          <a:xfrm>
            <a:off x="323528" y="16288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000"/>
              <a:buChar char="•"/>
            </a:pPr>
            <a:r>
              <a:rPr lang="en-US" sz="2000"/>
              <a:t>Team presents what it accomplished during the sprint</a:t>
            </a:r>
            <a:endParaRPr/>
          </a:p>
          <a:p>
            <a:pPr marL="342900" lvl="0" indent="-342900" algn="l" rtl="0">
              <a:spcBef>
                <a:spcPts val="400"/>
              </a:spcBef>
              <a:spcAft>
                <a:spcPts val="0"/>
              </a:spcAft>
              <a:buClr>
                <a:schemeClr val="dk1"/>
              </a:buClr>
              <a:buSzPts val="2000"/>
              <a:buChar char="•"/>
            </a:pPr>
            <a:r>
              <a:rPr lang="en-US" sz="2000"/>
              <a:t>Typically takes the form of a demo of new features or underlying architecture</a:t>
            </a:r>
            <a:endParaRPr/>
          </a:p>
          <a:p>
            <a:pPr marL="342900" lvl="0" indent="-342900" algn="l" rtl="0">
              <a:spcBef>
                <a:spcPts val="400"/>
              </a:spcBef>
              <a:spcAft>
                <a:spcPts val="0"/>
              </a:spcAft>
              <a:buClr>
                <a:schemeClr val="dk1"/>
              </a:buClr>
              <a:buSzPts val="2000"/>
              <a:buChar char="•"/>
            </a:pPr>
            <a:r>
              <a:rPr lang="en-US" sz="2000"/>
              <a:t>Informal</a:t>
            </a:r>
            <a:endParaRPr/>
          </a:p>
          <a:p>
            <a:pPr marL="742950" lvl="1" indent="-285750" algn="l" rtl="0">
              <a:spcBef>
                <a:spcPts val="400"/>
              </a:spcBef>
              <a:spcAft>
                <a:spcPts val="0"/>
              </a:spcAft>
              <a:buClr>
                <a:schemeClr val="dk1"/>
              </a:buClr>
              <a:buSzPts val="2000"/>
              <a:buChar char="–"/>
            </a:pPr>
            <a:r>
              <a:rPr lang="en-US" sz="2000"/>
              <a:t>2-hour prep time rule</a:t>
            </a:r>
            <a:endParaRPr/>
          </a:p>
          <a:p>
            <a:pPr marL="742950" lvl="1" indent="-285750" algn="l" rtl="0">
              <a:spcBef>
                <a:spcPts val="400"/>
              </a:spcBef>
              <a:spcAft>
                <a:spcPts val="0"/>
              </a:spcAft>
              <a:buClr>
                <a:schemeClr val="dk1"/>
              </a:buClr>
              <a:buSzPts val="2000"/>
              <a:buChar char="–"/>
            </a:pPr>
            <a:r>
              <a:rPr lang="en-US" sz="2000"/>
              <a:t>No slides</a:t>
            </a:r>
            <a:endParaRPr/>
          </a:p>
          <a:p>
            <a:pPr marL="342900" lvl="0" indent="-342900" algn="l" rtl="0">
              <a:spcBef>
                <a:spcPts val="400"/>
              </a:spcBef>
              <a:spcAft>
                <a:spcPts val="0"/>
              </a:spcAft>
              <a:buClr>
                <a:schemeClr val="dk1"/>
              </a:buClr>
              <a:buSzPts val="2000"/>
              <a:buChar char="•"/>
            </a:pPr>
            <a:r>
              <a:rPr lang="en-US" sz="2000"/>
              <a:t>Whole team participates</a:t>
            </a:r>
            <a:endParaRPr/>
          </a:p>
          <a:p>
            <a:pPr marL="342900" lvl="0" indent="-342900" algn="l" rtl="0">
              <a:spcBef>
                <a:spcPts val="400"/>
              </a:spcBef>
              <a:spcAft>
                <a:spcPts val="0"/>
              </a:spcAft>
              <a:buClr>
                <a:schemeClr val="dk1"/>
              </a:buClr>
              <a:buSzPts val="2000"/>
              <a:buChar char="•"/>
            </a:pPr>
            <a:r>
              <a:rPr lang="en-US" sz="2000"/>
              <a:t>Invite the world</a:t>
            </a:r>
            <a:endParaRPr/>
          </a:p>
          <a:p>
            <a:pPr marL="342900" lvl="0" indent="-139700" algn="l" rtl="0">
              <a:spcBef>
                <a:spcPts val="640"/>
              </a:spcBef>
              <a:spcAft>
                <a:spcPts val="0"/>
              </a:spcAft>
              <a:buClr>
                <a:schemeClr val="dk1"/>
              </a:buClr>
              <a:buSzPts val="3200"/>
              <a:buNone/>
            </a:pPr>
            <a:endParaRPr/>
          </a:p>
        </p:txBody>
      </p:sp>
      <p:pic>
        <p:nvPicPr>
          <p:cNvPr id="490" name="Google Shape;490;p33"/>
          <p:cNvPicPr preferRelativeResize="0"/>
          <p:nvPr/>
        </p:nvPicPr>
        <p:blipFill rotWithShape="1">
          <a:blip r:embed="rId3">
            <a:alphaModFix/>
          </a:blip>
          <a:srcRect/>
          <a:stretch/>
        </p:blipFill>
        <p:spPr>
          <a:xfrm>
            <a:off x="6444208" y="2383775"/>
            <a:ext cx="2508250" cy="1674813"/>
          </a:xfrm>
          <a:prstGeom prst="rect">
            <a:avLst/>
          </a:prstGeom>
          <a:noFill/>
          <a:ln>
            <a:noFill/>
          </a:ln>
        </p:spPr>
      </p:pic>
      <p:pic>
        <p:nvPicPr>
          <p:cNvPr id="491" name="Google Shape;491;p33" descr="brac.png"/>
          <p:cNvPicPr preferRelativeResize="0"/>
          <p:nvPr/>
        </p:nvPicPr>
        <p:blipFill rotWithShape="1">
          <a:blip r:embed="rId4">
            <a:alphaModFix/>
          </a:blip>
          <a:srcRect/>
          <a:stretch/>
        </p:blipFill>
        <p:spPr>
          <a:xfrm>
            <a:off x="7884368" y="5733256"/>
            <a:ext cx="1259632" cy="11247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0"/>
                                        </p:tgtEl>
                                        <p:attrNameLst>
                                          <p:attrName>style.visibility</p:attrName>
                                        </p:attrNameLst>
                                      </p:cBhvr>
                                      <p:to>
                                        <p:strVal val="visible"/>
                                      </p:to>
                                    </p:set>
                                    <p:animEffect transition="in" filter="fade">
                                      <p:cBhvr>
                                        <p:cTn id="7" dur="1000"/>
                                        <p:tgtEl>
                                          <p:spTgt spid="4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9">
                                            <p:txEl>
                                              <p:pRg st="0" end="0"/>
                                            </p:txEl>
                                          </p:spTgt>
                                        </p:tgtEl>
                                        <p:attrNameLst>
                                          <p:attrName>style.visibility</p:attrName>
                                        </p:attrNameLst>
                                      </p:cBhvr>
                                      <p:to>
                                        <p:strVal val="visible"/>
                                      </p:to>
                                    </p:set>
                                    <p:animEffect transition="in" filter="fade">
                                      <p:cBhvr>
                                        <p:cTn id="12" dur="1000"/>
                                        <p:tgtEl>
                                          <p:spTgt spid="48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9">
                                            <p:txEl>
                                              <p:pRg st="1" end="1"/>
                                            </p:txEl>
                                          </p:spTgt>
                                        </p:tgtEl>
                                        <p:attrNameLst>
                                          <p:attrName>style.visibility</p:attrName>
                                        </p:attrNameLst>
                                      </p:cBhvr>
                                      <p:to>
                                        <p:strVal val="visible"/>
                                      </p:to>
                                    </p:set>
                                    <p:animEffect transition="in" filter="fade">
                                      <p:cBhvr>
                                        <p:cTn id="17" dur="1000"/>
                                        <p:tgtEl>
                                          <p:spTgt spid="48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9">
                                            <p:txEl>
                                              <p:pRg st="2" end="2"/>
                                            </p:txEl>
                                          </p:spTgt>
                                        </p:tgtEl>
                                        <p:attrNameLst>
                                          <p:attrName>style.visibility</p:attrName>
                                        </p:attrNameLst>
                                      </p:cBhvr>
                                      <p:to>
                                        <p:strVal val="visible"/>
                                      </p:to>
                                    </p:set>
                                    <p:animEffect transition="in" filter="fade">
                                      <p:cBhvr>
                                        <p:cTn id="22" dur="1000"/>
                                        <p:tgtEl>
                                          <p:spTgt spid="48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9">
                                            <p:txEl>
                                              <p:pRg st="3" end="3"/>
                                            </p:txEl>
                                          </p:spTgt>
                                        </p:tgtEl>
                                        <p:attrNameLst>
                                          <p:attrName>style.visibility</p:attrName>
                                        </p:attrNameLst>
                                      </p:cBhvr>
                                      <p:to>
                                        <p:strVal val="visible"/>
                                      </p:to>
                                    </p:set>
                                    <p:animEffect transition="in" filter="fade">
                                      <p:cBhvr>
                                        <p:cTn id="27" dur="1000"/>
                                        <p:tgtEl>
                                          <p:spTgt spid="48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9">
                                            <p:txEl>
                                              <p:pRg st="4" end="4"/>
                                            </p:txEl>
                                          </p:spTgt>
                                        </p:tgtEl>
                                        <p:attrNameLst>
                                          <p:attrName>style.visibility</p:attrName>
                                        </p:attrNameLst>
                                      </p:cBhvr>
                                      <p:to>
                                        <p:strVal val="visible"/>
                                      </p:to>
                                    </p:set>
                                    <p:animEffect transition="in" filter="fade">
                                      <p:cBhvr>
                                        <p:cTn id="32" dur="1000"/>
                                        <p:tgtEl>
                                          <p:spTgt spid="48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9">
                                            <p:txEl>
                                              <p:pRg st="5" end="5"/>
                                            </p:txEl>
                                          </p:spTgt>
                                        </p:tgtEl>
                                        <p:attrNameLst>
                                          <p:attrName>style.visibility</p:attrName>
                                        </p:attrNameLst>
                                      </p:cBhvr>
                                      <p:to>
                                        <p:strVal val="visible"/>
                                      </p:to>
                                    </p:set>
                                    <p:animEffect transition="in" filter="fade">
                                      <p:cBhvr>
                                        <p:cTn id="37" dur="1000"/>
                                        <p:tgtEl>
                                          <p:spTgt spid="48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89">
                                            <p:txEl>
                                              <p:pRg st="6" end="6"/>
                                            </p:txEl>
                                          </p:spTgt>
                                        </p:tgtEl>
                                        <p:attrNameLst>
                                          <p:attrName>style.visibility</p:attrName>
                                        </p:attrNameLst>
                                      </p:cBhvr>
                                      <p:to>
                                        <p:strVal val="visible"/>
                                      </p:to>
                                    </p:set>
                                    <p:animEffect transition="in" filter="fade">
                                      <p:cBhvr>
                                        <p:cTn id="42" dur="1000"/>
                                        <p:tgtEl>
                                          <p:spTgt spid="489">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89">
                                            <p:txEl>
                                              <p:pRg st="7" end="7"/>
                                            </p:txEl>
                                          </p:spTgt>
                                        </p:tgtEl>
                                        <p:attrNameLst>
                                          <p:attrName>style.visibility</p:attrName>
                                        </p:attrNameLst>
                                      </p:cBhvr>
                                      <p:to>
                                        <p:strVal val="visible"/>
                                      </p:to>
                                    </p:set>
                                    <p:animEffect transition="in" filter="fade">
                                      <p:cBhvr>
                                        <p:cTn id="47" dur="1000"/>
                                        <p:tgtEl>
                                          <p:spTgt spid="48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Ceremony – Sprint Retrospective</a:t>
            </a:r>
            <a:endParaRPr/>
          </a:p>
        </p:txBody>
      </p:sp>
      <p:pic>
        <p:nvPicPr>
          <p:cNvPr id="497" name="Google Shape;497;p34"/>
          <p:cNvPicPr preferRelativeResize="0">
            <a:picLocks noGrp="1"/>
          </p:cNvPicPr>
          <p:nvPr>
            <p:ph type="body" idx="1"/>
          </p:nvPr>
        </p:nvPicPr>
        <p:blipFill rotWithShape="1">
          <a:blip r:embed="rId3">
            <a:alphaModFix/>
          </a:blip>
          <a:srcRect/>
          <a:stretch/>
        </p:blipFill>
        <p:spPr>
          <a:xfrm>
            <a:off x="5508104" y="2204864"/>
            <a:ext cx="3507730" cy="2376264"/>
          </a:xfrm>
          <a:prstGeom prst="rect">
            <a:avLst/>
          </a:prstGeom>
          <a:noFill/>
          <a:ln>
            <a:noFill/>
          </a:ln>
        </p:spPr>
      </p:pic>
      <p:sp>
        <p:nvSpPr>
          <p:cNvPr id="498" name="Google Shape;498;p34"/>
          <p:cNvSpPr txBox="1"/>
          <p:nvPr/>
        </p:nvSpPr>
        <p:spPr>
          <a:xfrm>
            <a:off x="457200" y="2708920"/>
            <a:ext cx="4906888" cy="2262981"/>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Identify the scopes of improvement for better result in next sprints</a:t>
            </a:r>
            <a:endParaRPr/>
          </a:p>
          <a:p>
            <a:pPr marL="342900" marR="0" lvl="0" indent="-342900" algn="l" rtl="0">
              <a:spcBef>
                <a:spcPts val="4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What worked well, what went wrong are also discussed</a:t>
            </a:r>
            <a:endParaRPr/>
          </a:p>
          <a:p>
            <a:pPr marL="342900" marR="0" lvl="0" indent="-215900" algn="l" rtl="0">
              <a:spcBef>
                <a:spcPts val="4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342900" marR="0" lvl="0" indent="-139700" algn="l" rtl="0">
              <a:spcBef>
                <a:spcPts val="64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p:txBody>
      </p:sp>
      <p:pic>
        <p:nvPicPr>
          <p:cNvPr id="499" name="Google Shape;499;p34" descr="brac.png"/>
          <p:cNvPicPr preferRelativeResize="0"/>
          <p:nvPr/>
        </p:nvPicPr>
        <p:blipFill rotWithShape="1">
          <a:blip r:embed="rId4">
            <a:alphaModFix/>
          </a:blip>
          <a:srcRect/>
          <a:stretch/>
        </p:blipFill>
        <p:spPr>
          <a:xfrm>
            <a:off x="7884368" y="5733256"/>
            <a:ext cx="1259632" cy="11247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animEffect transition="in" filter="fade">
                                      <p:cBhvr>
                                        <p:cTn id="7" dur="1000"/>
                                        <p:tgtEl>
                                          <p:spTgt spid="4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8"/>
                                        </p:tgtEl>
                                        <p:attrNameLst>
                                          <p:attrName>style.visibility</p:attrName>
                                        </p:attrNameLst>
                                      </p:cBhvr>
                                      <p:to>
                                        <p:strVal val="visible"/>
                                      </p:to>
                                    </p:set>
                                    <p:animEffect transition="in" filter="fade">
                                      <p:cBhvr>
                                        <p:cTn id="12" dur="1000"/>
                                        <p:tgtEl>
                                          <p:spTgt spid="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Summary</a:t>
            </a:r>
            <a:endParaRPr/>
          </a:p>
        </p:txBody>
      </p:sp>
      <p:sp>
        <p:nvSpPr>
          <p:cNvPr id="505" name="Google Shape;505;p3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We have learnt three types of agile principles used in the industry.</a:t>
            </a:r>
            <a:endParaRPr/>
          </a:p>
        </p:txBody>
      </p:sp>
      <p:pic>
        <p:nvPicPr>
          <p:cNvPr id="506" name="Google Shape;506;p35" descr="1474612861_giphy (1).gif"/>
          <p:cNvPicPr preferRelativeResize="0"/>
          <p:nvPr/>
        </p:nvPicPr>
        <p:blipFill rotWithShape="1">
          <a:blip r:embed="rId3">
            <a:alphaModFix/>
          </a:blip>
          <a:srcRect/>
          <a:stretch/>
        </p:blipFill>
        <p:spPr>
          <a:xfrm>
            <a:off x="2843808" y="2636912"/>
            <a:ext cx="3810000" cy="3657600"/>
          </a:xfrm>
          <a:prstGeom prst="rect">
            <a:avLst/>
          </a:prstGeom>
          <a:noFill/>
          <a:ln>
            <a:noFill/>
          </a:ln>
        </p:spPr>
      </p:pic>
      <p:pic>
        <p:nvPicPr>
          <p:cNvPr id="507" name="Google Shape;507;p35" descr="brac.png"/>
          <p:cNvPicPr preferRelativeResize="0"/>
          <p:nvPr/>
        </p:nvPicPr>
        <p:blipFill rotWithShape="1">
          <a:blip r:embed="rId4">
            <a:alphaModFix/>
          </a:blip>
          <a:srcRect/>
          <a:stretch/>
        </p:blipFill>
        <p:spPr>
          <a:xfrm>
            <a:off x="7884368" y="5733256"/>
            <a:ext cx="1259632" cy="11247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4"/>
          <p:cNvPicPr preferRelativeResize="0"/>
          <p:nvPr/>
        </p:nvPicPr>
        <p:blipFill rotWithShape="1">
          <a:blip r:embed="rId3">
            <a:alphaModFix/>
          </a:blip>
          <a:srcRect/>
          <a:stretch/>
        </p:blipFill>
        <p:spPr>
          <a:xfrm>
            <a:off x="1331640" y="1988840"/>
            <a:ext cx="1588732" cy="1728192"/>
          </a:xfrm>
          <a:prstGeom prst="rect">
            <a:avLst/>
          </a:prstGeom>
          <a:noFill/>
          <a:ln>
            <a:noFill/>
          </a:ln>
        </p:spPr>
      </p:pic>
      <p:sp>
        <p:nvSpPr>
          <p:cNvPr id="194" name="Google Shape;194;p4"/>
          <p:cNvSpPr txBox="1">
            <a:spLocks noGrp="1"/>
          </p:cNvSpPr>
          <p:nvPr>
            <p:ph type="title"/>
          </p:nvPr>
        </p:nvSpPr>
        <p:spPr>
          <a:xfrm>
            <a:off x="457200" y="274638"/>
            <a:ext cx="8229600" cy="85010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Agile Manifesto</a:t>
            </a:r>
            <a:endParaRPr/>
          </a:p>
        </p:txBody>
      </p:sp>
      <p:sp>
        <p:nvSpPr>
          <p:cNvPr id="195" name="Google Shape;195;p4"/>
          <p:cNvSpPr txBox="1">
            <a:spLocks noGrp="1"/>
          </p:cNvSpPr>
          <p:nvPr>
            <p:ph type="body" idx="1"/>
          </p:nvPr>
        </p:nvSpPr>
        <p:spPr>
          <a:xfrm>
            <a:off x="467544" y="1052736"/>
            <a:ext cx="8229600" cy="118072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en-US" i="1"/>
              <a:t>We are uncovering better ways of developing software by doing it and helping others do it.</a:t>
            </a:r>
            <a:endParaRPr/>
          </a:p>
        </p:txBody>
      </p:sp>
      <p:pic>
        <p:nvPicPr>
          <p:cNvPr id="196" name="Google Shape;196;p4"/>
          <p:cNvPicPr preferRelativeResize="0"/>
          <p:nvPr/>
        </p:nvPicPr>
        <p:blipFill rotWithShape="1">
          <a:blip r:embed="rId4">
            <a:alphaModFix/>
          </a:blip>
          <a:srcRect/>
          <a:stretch/>
        </p:blipFill>
        <p:spPr>
          <a:xfrm>
            <a:off x="6271034" y="2276872"/>
            <a:ext cx="922412" cy="1080120"/>
          </a:xfrm>
          <a:prstGeom prst="rect">
            <a:avLst/>
          </a:prstGeom>
          <a:noFill/>
          <a:ln>
            <a:noFill/>
          </a:ln>
        </p:spPr>
      </p:pic>
      <p:sp>
        <p:nvSpPr>
          <p:cNvPr id="197" name="Google Shape;197;p4"/>
          <p:cNvSpPr txBox="1"/>
          <p:nvPr/>
        </p:nvSpPr>
        <p:spPr>
          <a:xfrm>
            <a:off x="138421" y="3486199"/>
            <a:ext cx="8853174" cy="461665"/>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None/>
            </a:pPr>
            <a:r>
              <a:rPr lang="en-US" sz="2400" b="1" i="1" u="none" strike="noStrike" cap="none">
                <a:solidFill>
                  <a:srgbClr val="00B050"/>
                </a:solidFill>
                <a:latin typeface="Calibri"/>
                <a:ea typeface="Calibri"/>
                <a:cs typeface="Calibri"/>
                <a:sym typeface="Calibri"/>
              </a:rPr>
              <a:t>Individuals and interactions       </a:t>
            </a:r>
            <a:r>
              <a:rPr lang="en-US" sz="2400" b="0" i="1" u="none" strike="noStrike" cap="none">
                <a:solidFill>
                  <a:schemeClr val="dk1"/>
                </a:solidFill>
                <a:latin typeface="Calibri"/>
                <a:ea typeface="Calibri"/>
                <a:cs typeface="Calibri"/>
                <a:sym typeface="Calibri"/>
              </a:rPr>
              <a:t>over              </a:t>
            </a:r>
            <a:r>
              <a:rPr lang="en-US" sz="2400" b="1" i="1" u="none" strike="noStrike" cap="none">
                <a:solidFill>
                  <a:srgbClr val="FF0000"/>
                </a:solidFill>
                <a:latin typeface="Calibri"/>
                <a:ea typeface="Calibri"/>
                <a:cs typeface="Calibri"/>
                <a:sym typeface="Calibri"/>
              </a:rPr>
              <a:t>processes and tools</a:t>
            </a:r>
            <a:endParaRPr sz="1800" b="0" i="0" u="none" strike="noStrike" cap="none">
              <a:solidFill>
                <a:schemeClr val="dk1"/>
              </a:solidFill>
              <a:latin typeface="Calibri"/>
              <a:ea typeface="Calibri"/>
              <a:cs typeface="Calibri"/>
              <a:sym typeface="Calibri"/>
            </a:endParaRPr>
          </a:p>
        </p:txBody>
      </p:sp>
      <p:sp>
        <p:nvSpPr>
          <p:cNvPr id="198" name="Google Shape;198;p4"/>
          <p:cNvSpPr txBox="1"/>
          <p:nvPr/>
        </p:nvSpPr>
        <p:spPr>
          <a:xfrm>
            <a:off x="411326" y="3982143"/>
            <a:ext cx="861184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a:solidFill>
                  <a:srgbClr val="00B050"/>
                </a:solidFill>
                <a:latin typeface="Calibri"/>
                <a:ea typeface="Calibri"/>
                <a:cs typeface="Calibri"/>
                <a:sym typeface="Calibri"/>
              </a:rPr>
              <a:t>Working software                     </a:t>
            </a:r>
            <a:r>
              <a:rPr lang="en-US" sz="2400" i="1">
                <a:solidFill>
                  <a:srgbClr val="000000"/>
                </a:solidFill>
                <a:latin typeface="Calibri"/>
                <a:ea typeface="Calibri"/>
                <a:cs typeface="Calibri"/>
                <a:sym typeface="Calibri"/>
              </a:rPr>
              <a:t>over   </a:t>
            </a:r>
            <a:r>
              <a:rPr lang="en-US" sz="2400" b="1" i="1">
                <a:solidFill>
                  <a:srgbClr val="FF0000"/>
                </a:solidFill>
                <a:latin typeface="Calibri"/>
                <a:ea typeface="Calibri"/>
                <a:cs typeface="Calibri"/>
                <a:sym typeface="Calibri"/>
              </a:rPr>
              <a:t>comprehensive documentation</a:t>
            </a:r>
            <a:endParaRPr sz="1800">
              <a:solidFill>
                <a:schemeClr val="dk1"/>
              </a:solidFill>
              <a:latin typeface="Calibri"/>
              <a:ea typeface="Calibri"/>
              <a:cs typeface="Calibri"/>
              <a:sym typeface="Calibri"/>
            </a:endParaRPr>
          </a:p>
        </p:txBody>
      </p:sp>
      <p:sp>
        <p:nvSpPr>
          <p:cNvPr id="199" name="Google Shape;199;p4"/>
          <p:cNvSpPr txBox="1"/>
          <p:nvPr/>
        </p:nvSpPr>
        <p:spPr>
          <a:xfrm>
            <a:off x="179512" y="4931977"/>
            <a:ext cx="8089138" cy="461665"/>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None/>
            </a:pPr>
            <a:r>
              <a:rPr lang="en-US" sz="2400" b="1" i="1" u="none" strike="noStrike" cap="none">
                <a:solidFill>
                  <a:srgbClr val="00B050"/>
                </a:solidFill>
                <a:latin typeface="Calibri"/>
                <a:ea typeface="Calibri"/>
                <a:cs typeface="Calibri"/>
                <a:sym typeface="Calibri"/>
              </a:rPr>
              <a:t>Responding to change                 </a:t>
            </a:r>
            <a:r>
              <a:rPr lang="en-US" sz="2400" b="0" i="1" u="none" strike="noStrike" cap="none">
                <a:solidFill>
                  <a:schemeClr val="dk1"/>
                </a:solidFill>
                <a:latin typeface="Calibri"/>
                <a:ea typeface="Calibri"/>
                <a:cs typeface="Calibri"/>
                <a:sym typeface="Calibri"/>
              </a:rPr>
              <a:t>over                  </a:t>
            </a:r>
            <a:r>
              <a:rPr lang="en-US" sz="2400" b="1" i="1" u="none" strike="noStrike" cap="none">
                <a:solidFill>
                  <a:srgbClr val="FF0000"/>
                </a:solidFill>
                <a:latin typeface="Calibri"/>
                <a:ea typeface="Calibri"/>
                <a:cs typeface="Calibri"/>
                <a:sym typeface="Calibri"/>
              </a:rPr>
              <a:t>following a plan </a:t>
            </a:r>
            <a:endParaRPr sz="2400" b="1" i="0" u="none" strike="noStrike" cap="none">
              <a:solidFill>
                <a:srgbClr val="FF0000"/>
              </a:solidFill>
              <a:latin typeface="Calibri"/>
              <a:ea typeface="Calibri"/>
              <a:cs typeface="Calibri"/>
              <a:sym typeface="Calibri"/>
            </a:endParaRPr>
          </a:p>
        </p:txBody>
      </p:sp>
      <p:sp>
        <p:nvSpPr>
          <p:cNvPr id="200" name="Google Shape;200;p4"/>
          <p:cNvSpPr txBox="1"/>
          <p:nvPr/>
        </p:nvSpPr>
        <p:spPr>
          <a:xfrm>
            <a:off x="285880" y="4443808"/>
            <a:ext cx="832702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a:solidFill>
                  <a:srgbClr val="00B050"/>
                </a:solidFill>
                <a:latin typeface="Calibri"/>
                <a:ea typeface="Calibri"/>
                <a:cs typeface="Calibri"/>
                <a:sym typeface="Calibri"/>
              </a:rPr>
              <a:t>Customer collaboration             </a:t>
            </a:r>
            <a:r>
              <a:rPr lang="en-US" sz="2400" i="1">
                <a:solidFill>
                  <a:srgbClr val="000000"/>
                </a:solidFill>
                <a:latin typeface="Calibri"/>
                <a:ea typeface="Calibri"/>
                <a:cs typeface="Calibri"/>
                <a:sym typeface="Calibri"/>
              </a:rPr>
              <a:t>over              </a:t>
            </a:r>
            <a:r>
              <a:rPr lang="en-US" sz="2400" b="1" i="1">
                <a:solidFill>
                  <a:srgbClr val="FF0000"/>
                </a:solidFill>
                <a:latin typeface="Calibri"/>
                <a:ea typeface="Calibri"/>
                <a:cs typeface="Calibri"/>
                <a:sym typeface="Calibri"/>
              </a:rPr>
              <a:t>contract negotiation</a:t>
            </a:r>
            <a:endParaRPr sz="1800">
              <a:solidFill>
                <a:schemeClr val="dk1"/>
              </a:solidFill>
              <a:latin typeface="Calibri"/>
              <a:ea typeface="Calibri"/>
              <a:cs typeface="Calibri"/>
              <a:sym typeface="Calibri"/>
            </a:endParaRPr>
          </a:p>
        </p:txBody>
      </p:sp>
      <p:pic>
        <p:nvPicPr>
          <p:cNvPr id="201" name="Google Shape;201;p4" descr="brac.png"/>
          <p:cNvPicPr preferRelativeResize="0"/>
          <p:nvPr/>
        </p:nvPicPr>
        <p:blipFill rotWithShape="1">
          <a:blip r:embed="rId5">
            <a:alphaModFix/>
          </a:blip>
          <a:srcRect/>
          <a:stretch/>
        </p:blipFill>
        <p:spPr>
          <a:xfrm>
            <a:off x="7884368" y="5733256"/>
            <a:ext cx="1259632" cy="11247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animEffect transition="in" filter="fade">
                                      <p:cBhvr>
                                        <p:cTn id="7" dur="1000"/>
                                        <p:tgtEl>
                                          <p:spTgt spid="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9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7">
                                            <p:txEl>
                                              <p:pRg st="0" end="0"/>
                                            </p:txEl>
                                          </p:spTgt>
                                        </p:tgtEl>
                                        <p:attrNameLst>
                                          <p:attrName>style.visibility</p:attrName>
                                        </p:attrNameLst>
                                      </p:cBhvr>
                                      <p:to>
                                        <p:strVal val="visible"/>
                                      </p:to>
                                    </p:set>
                                    <p:animEffect transition="in" filter="fade">
                                      <p:cBhvr>
                                        <p:cTn id="18" dur="500"/>
                                        <p:tgtEl>
                                          <p:spTgt spid="19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8"/>
                                        </p:tgtEl>
                                        <p:attrNameLst>
                                          <p:attrName>style.visibility</p:attrName>
                                        </p:attrNameLst>
                                      </p:cBhvr>
                                      <p:to>
                                        <p:strVal val="visible"/>
                                      </p:to>
                                    </p:set>
                                    <p:animEffect transition="in" filter="fade">
                                      <p:cBhvr>
                                        <p:cTn id="23" dur="500"/>
                                        <p:tgtEl>
                                          <p:spTgt spid="19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0"/>
                                        </p:tgtEl>
                                        <p:attrNameLst>
                                          <p:attrName>style.visibility</p:attrName>
                                        </p:attrNameLst>
                                      </p:cBhvr>
                                      <p:to>
                                        <p:strVal val="visible"/>
                                      </p:to>
                                    </p:set>
                                    <p:animEffect transition="in" filter="fade">
                                      <p:cBhvr>
                                        <p:cTn id="28" dur="500"/>
                                        <p:tgtEl>
                                          <p:spTgt spid="20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99"/>
                                        </p:tgtEl>
                                        <p:attrNameLst>
                                          <p:attrName>style.visibility</p:attrName>
                                        </p:attrNameLst>
                                      </p:cBhvr>
                                      <p:to>
                                        <p:strVal val="visible"/>
                                      </p:to>
                                    </p:set>
                                    <p:animEffect transition="in" filter="fade">
                                      <p:cBhvr>
                                        <p:cTn id="33" dur="5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Agile Methodologies</a:t>
            </a:r>
            <a:endParaRPr/>
          </a:p>
        </p:txBody>
      </p:sp>
      <p:sp>
        <p:nvSpPr>
          <p:cNvPr id="207" name="Google Shape;207;p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Extreme Programming</a:t>
            </a:r>
            <a:endParaRPr/>
          </a:p>
          <a:p>
            <a:pPr marL="342900" lvl="0" indent="-342900" algn="l" rtl="0">
              <a:spcBef>
                <a:spcPts val="640"/>
              </a:spcBef>
              <a:spcAft>
                <a:spcPts val="0"/>
              </a:spcAft>
              <a:buClr>
                <a:schemeClr val="dk1"/>
              </a:buClr>
              <a:buSzPts val="3200"/>
              <a:buChar char="•"/>
            </a:pPr>
            <a:r>
              <a:rPr lang="en-US"/>
              <a:t>Agile Unified Process</a:t>
            </a:r>
            <a:endParaRPr/>
          </a:p>
          <a:p>
            <a:pPr marL="342900" lvl="0" indent="-342900" algn="l" rtl="0">
              <a:spcBef>
                <a:spcPts val="640"/>
              </a:spcBef>
              <a:spcAft>
                <a:spcPts val="0"/>
              </a:spcAft>
              <a:buClr>
                <a:schemeClr val="dk1"/>
              </a:buClr>
              <a:buSzPts val="3200"/>
              <a:buChar char="•"/>
            </a:pPr>
            <a:r>
              <a:rPr lang="en-US"/>
              <a:t>Scrum</a:t>
            </a:r>
            <a:endParaRPr/>
          </a:p>
        </p:txBody>
      </p:sp>
      <p:pic>
        <p:nvPicPr>
          <p:cNvPr id="208" name="Google Shape;208;p5" descr="brac.png"/>
          <p:cNvPicPr preferRelativeResize="0"/>
          <p:nvPr/>
        </p:nvPicPr>
        <p:blipFill rotWithShape="1">
          <a:blip r:embed="rId3">
            <a:alphaModFix/>
          </a:blip>
          <a:srcRect/>
          <a:stretch/>
        </p:blipFill>
        <p:spPr>
          <a:xfrm>
            <a:off x="7884368" y="5733256"/>
            <a:ext cx="1259632" cy="11247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
                                            <p:txEl>
                                              <p:pRg st="0" end="0"/>
                                            </p:txEl>
                                          </p:spTgt>
                                        </p:tgtEl>
                                        <p:attrNameLst>
                                          <p:attrName>style.visibility</p:attrName>
                                        </p:attrNameLst>
                                      </p:cBhvr>
                                      <p:to>
                                        <p:strVal val="visible"/>
                                      </p:to>
                                    </p:set>
                                    <p:animEffect transition="in" filter="fade">
                                      <p:cBhvr>
                                        <p:cTn id="7" dur="1000"/>
                                        <p:tgtEl>
                                          <p:spTgt spid="2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7">
                                            <p:txEl>
                                              <p:pRg st="1" end="1"/>
                                            </p:txEl>
                                          </p:spTgt>
                                        </p:tgtEl>
                                        <p:attrNameLst>
                                          <p:attrName>style.visibility</p:attrName>
                                        </p:attrNameLst>
                                      </p:cBhvr>
                                      <p:to>
                                        <p:strVal val="visible"/>
                                      </p:to>
                                    </p:set>
                                    <p:animEffect transition="in" filter="fade">
                                      <p:cBhvr>
                                        <p:cTn id="12" dur="1000"/>
                                        <p:tgtEl>
                                          <p:spTgt spid="2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7">
                                            <p:txEl>
                                              <p:pRg st="2" end="2"/>
                                            </p:txEl>
                                          </p:spTgt>
                                        </p:tgtEl>
                                        <p:attrNameLst>
                                          <p:attrName>style.visibility</p:attrName>
                                        </p:attrNameLst>
                                      </p:cBhvr>
                                      <p:to>
                                        <p:strVal val="visible"/>
                                      </p:to>
                                    </p:set>
                                    <p:animEffect transition="in" filter="fade">
                                      <p:cBhvr>
                                        <p:cTn id="17" dur="1000"/>
                                        <p:tgtEl>
                                          <p:spTgt spid="2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mt="21000"/>
          </a:blip>
          <a:stretch>
            <a:fillRect/>
          </a:stretch>
        </a:blipFill>
        <a:effectLst/>
      </p:bgPr>
    </p:bg>
    <p:spTree>
      <p:nvGrpSpPr>
        <p:cNvPr id="1" name="Shape 213"/>
        <p:cNvGrpSpPr/>
        <p:nvPr/>
      </p:nvGrpSpPr>
      <p:grpSpPr>
        <a:xfrm>
          <a:off x="0" y="0"/>
          <a:ext cx="0" cy="0"/>
          <a:chOff x="0" y="0"/>
          <a:chExt cx="0" cy="0"/>
        </a:xfrm>
      </p:grpSpPr>
      <p:sp>
        <p:nvSpPr>
          <p:cNvPr id="214" name="Google Shape;214;p6"/>
          <p:cNvSpPr txBox="1">
            <a:spLocks noGrp="1"/>
          </p:cNvSpPr>
          <p:nvPr>
            <p:ph type="title"/>
          </p:nvPr>
        </p:nvSpPr>
        <p:spPr>
          <a:xfrm>
            <a:off x="421196" y="2281417"/>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rial Black"/>
              <a:buNone/>
            </a:pPr>
            <a:r>
              <a:rPr lang="en-US" b="1">
                <a:latin typeface="Arial Black"/>
                <a:ea typeface="Arial Black"/>
                <a:cs typeface="Arial Black"/>
                <a:sym typeface="Arial Black"/>
              </a:rPr>
              <a:t>Extreme Programming</a:t>
            </a:r>
            <a:endParaRPr/>
          </a:p>
        </p:txBody>
      </p:sp>
      <p:sp>
        <p:nvSpPr>
          <p:cNvPr id="215" name="Google Shape;215;p6"/>
          <p:cNvSpPr txBox="1">
            <a:spLocks noGrp="1"/>
          </p:cNvSpPr>
          <p:nvPr>
            <p:ph type="body" idx="1"/>
          </p:nvPr>
        </p:nvSpPr>
        <p:spPr>
          <a:xfrm>
            <a:off x="457200" y="5949280"/>
            <a:ext cx="8229600" cy="176883"/>
          </a:xfrm>
          <a:prstGeom prst="rect">
            <a:avLst/>
          </a:prstGeom>
          <a:noFill/>
          <a:ln>
            <a:noFill/>
          </a:ln>
        </p:spPr>
        <p:txBody>
          <a:bodyPr spcFirstLastPara="1" wrap="square" lIns="91425" tIns="45700" rIns="91425" bIns="45700" anchor="t" anchorCtr="0">
            <a:normAutofit lnSpcReduction="10000"/>
          </a:bodyPr>
          <a:lstStyle/>
          <a:p>
            <a:pPr marL="342900" lvl="0" indent="-292100" algn="l" rtl="0">
              <a:lnSpc>
                <a:spcPct val="80000"/>
              </a:lnSpc>
              <a:spcBef>
                <a:spcPts val="0"/>
              </a:spcBef>
              <a:spcAft>
                <a:spcPts val="0"/>
              </a:spcAft>
              <a:buClr>
                <a:schemeClr val="dk1"/>
              </a:buClr>
              <a:buSzPts val="800"/>
              <a:buNone/>
            </a:pPr>
            <a:endParaRPr sz="800"/>
          </a:p>
        </p:txBody>
      </p:sp>
      <p:sp>
        <p:nvSpPr>
          <p:cNvPr id="216" name="Google Shape;216;p6"/>
          <p:cNvSpPr txBox="1"/>
          <p:nvPr/>
        </p:nvSpPr>
        <p:spPr>
          <a:xfrm>
            <a:off x="1187624" y="3284984"/>
            <a:ext cx="6768752" cy="2448272"/>
          </a:xfrm>
          <a:prstGeom prst="rect">
            <a:avLst/>
          </a:prstGeom>
          <a:noFill/>
          <a:ln>
            <a:noFill/>
          </a:ln>
        </p:spPr>
        <p:txBody>
          <a:bodyPr spcFirstLastPara="1" wrap="square" lIns="91425" tIns="45700" rIns="91425" bIns="45700" anchor="t" anchorCtr="0">
            <a:normAutofit/>
          </a:bodyPr>
          <a:lstStyle/>
          <a:p>
            <a:pPr marL="342900" marR="0" lvl="0" indent="-292100" algn="l" rtl="0">
              <a:lnSpc>
                <a:spcPct val="80000"/>
              </a:lnSpc>
              <a:spcBef>
                <a:spcPts val="0"/>
              </a:spcBef>
              <a:spcAft>
                <a:spcPts val="0"/>
              </a:spcAft>
              <a:buClr>
                <a:schemeClr val="dk1"/>
              </a:buClr>
              <a:buSzPts val="800"/>
              <a:buFont typeface="Arial"/>
              <a:buNone/>
            </a:pPr>
            <a:endParaRPr sz="800" dirty="0">
              <a:solidFill>
                <a:srgbClr val="000000"/>
              </a:solidFill>
              <a:latin typeface="Calibri"/>
              <a:ea typeface="Calibri"/>
              <a:cs typeface="Calibri"/>
              <a:sym typeface="Calibri"/>
            </a:endParaRPr>
          </a:p>
          <a:p>
            <a:pPr marL="342900" marR="0" lvl="0" indent="-342900" algn="l" rtl="0">
              <a:lnSpc>
                <a:spcPct val="80000"/>
              </a:lnSpc>
              <a:spcBef>
                <a:spcPts val="480"/>
              </a:spcBef>
              <a:spcAft>
                <a:spcPts val="0"/>
              </a:spcAft>
              <a:buClr>
                <a:srgbClr val="000000"/>
              </a:buClr>
              <a:buSzPts val="2400"/>
              <a:buFont typeface="Arial"/>
              <a:buChar char="•"/>
            </a:pPr>
            <a:r>
              <a:rPr lang="en-US" sz="2400" dirty="0">
                <a:solidFill>
                  <a:srgbClr val="000000"/>
                </a:solidFill>
                <a:latin typeface="Calibri"/>
                <a:ea typeface="Calibri"/>
                <a:cs typeface="Calibri"/>
                <a:sym typeface="Calibri"/>
              </a:rPr>
              <a:t>In short also known as </a:t>
            </a:r>
            <a:r>
              <a:rPr lang="en-US" sz="2400" b="1" dirty="0">
                <a:solidFill>
                  <a:srgbClr val="000000"/>
                </a:solidFill>
                <a:latin typeface="Calibri"/>
                <a:ea typeface="Calibri"/>
                <a:cs typeface="Calibri"/>
                <a:sym typeface="Calibri"/>
              </a:rPr>
              <a:t>XP</a:t>
            </a:r>
            <a:r>
              <a:rPr lang="en-US" sz="2400" dirty="0">
                <a:solidFill>
                  <a:srgbClr val="000000"/>
                </a:solidFill>
                <a:latin typeface="Calibri"/>
                <a:ea typeface="Calibri"/>
                <a:cs typeface="Calibri"/>
                <a:sym typeface="Calibri"/>
              </a:rPr>
              <a:t> </a:t>
            </a:r>
            <a:endParaRPr dirty="0"/>
          </a:p>
          <a:p>
            <a:pPr marL="342900" marR="0" lvl="0" indent="-342900" algn="l" rtl="0">
              <a:lnSpc>
                <a:spcPct val="80000"/>
              </a:lnSpc>
              <a:spcBef>
                <a:spcPts val="48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New versions may be built several times per day</a:t>
            </a:r>
            <a:endParaRPr dirty="0"/>
          </a:p>
          <a:p>
            <a:pPr marL="342900" marR="0" lvl="0" indent="-342900" algn="l" rtl="0">
              <a:lnSpc>
                <a:spcPct val="80000"/>
              </a:lnSpc>
              <a:spcBef>
                <a:spcPts val="48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Increments are delivered to customers every 2 weeks</a:t>
            </a:r>
            <a:endParaRPr dirty="0"/>
          </a:p>
          <a:p>
            <a:pPr marL="342900" marR="0" lvl="0" indent="-342900" algn="l" rtl="0">
              <a:lnSpc>
                <a:spcPct val="80000"/>
              </a:lnSpc>
              <a:spcBef>
                <a:spcPts val="48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All tests must be run for every build and the build is only accepted if tests run successfully.</a:t>
            </a:r>
            <a:endParaRPr dirty="0"/>
          </a:p>
        </p:txBody>
      </p:sp>
      <p:pic>
        <p:nvPicPr>
          <p:cNvPr id="217" name="Google Shape;217;p6" descr="brac.png"/>
          <p:cNvPicPr preferRelativeResize="0"/>
          <p:nvPr/>
        </p:nvPicPr>
        <p:blipFill rotWithShape="1">
          <a:blip r:embed="rId4">
            <a:alphaModFix/>
          </a:blip>
          <a:srcRect/>
          <a:stretch/>
        </p:blipFill>
        <p:spPr>
          <a:xfrm>
            <a:off x="7884368" y="5733256"/>
            <a:ext cx="1259632" cy="11247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XP Workflow</a:t>
            </a:r>
            <a:endParaRPr/>
          </a:p>
        </p:txBody>
      </p:sp>
      <p:pic>
        <p:nvPicPr>
          <p:cNvPr id="223" name="Google Shape;223;p7" descr="Screen Clipping"/>
          <p:cNvPicPr preferRelativeResize="0">
            <a:picLocks noGrp="1"/>
          </p:cNvPicPr>
          <p:nvPr>
            <p:ph type="body" idx="1"/>
          </p:nvPr>
        </p:nvPicPr>
        <p:blipFill rotWithShape="1">
          <a:blip r:embed="rId3">
            <a:alphaModFix/>
          </a:blip>
          <a:srcRect/>
          <a:stretch/>
        </p:blipFill>
        <p:spPr>
          <a:xfrm>
            <a:off x="1256837" y="2219889"/>
            <a:ext cx="6630326" cy="3286584"/>
          </a:xfrm>
          <a:prstGeom prst="rect">
            <a:avLst/>
          </a:prstGeom>
          <a:noFill/>
          <a:ln>
            <a:noFill/>
          </a:ln>
        </p:spPr>
      </p:pic>
      <p:pic>
        <p:nvPicPr>
          <p:cNvPr id="224" name="Google Shape;224;p7" descr="brac.png"/>
          <p:cNvPicPr preferRelativeResize="0"/>
          <p:nvPr/>
        </p:nvPicPr>
        <p:blipFill rotWithShape="1">
          <a:blip r:embed="rId4">
            <a:alphaModFix/>
          </a:blip>
          <a:srcRect/>
          <a:stretch/>
        </p:blipFill>
        <p:spPr>
          <a:xfrm>
            <a:off x="7884368" y="5733256"/>
            <a:ext cx="1259632" cy="112474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XP Principle or Practice</a:t>
            </a:r>
            <a:endParaRPr/>
          </a:p>
        </p:txBody>
      </p:sp>
      <p:pic>
        <p:nvPicPr>
          <p:cNvPr id="230" name="Google Shape;230;p8" descr="Screen Clipping"/>
          <p:cNvPicPr preferRelativeResize="0">
            <a:picLocks noGrp="1"/>
          </p:cNvPicPr>
          <p:nvPr>
            <p:ph type="body" idx="1"/>
          </p:nvPr>
        </p:nvPicPr>
        <p:blipFill rotWithShape="1">
          <a:blip r:embed="rId3">
            <a:alphaModFix/>
          </a:blip>
          <a:srcRect t="5725" b="46369"/>
          <a:stretch/>
        </p:blipFill>
        <p:spPr>
          <a:xfrm>
            <a:off x="323528" y="2060848"/>
            <a:ext cx="2667000" cy="3254001"/>
          </a:xfrm>
          <a:prstGeom prst="rect">
            <a:avLst/>
          </a:prstGeom>
          <a:noFill/>
          <a:ln>
            <a:noFill/>
          </a:ln>
        </p:spPr>
      </p:pic>
      <p:sp>
        <p:nvSpPr>
          <p:cNvPr id="231" name="Google Shape;231;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Chapter 3 Agile software development</a:t>
            </a:r>
            <a:endParaRPr/>
          </a:p>
        </p:txBody>
      </p:sp>
      <p:sp>
        <p:nvSpPr>
          <p:cNvPr id="232" name="Google Shape;232;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233" name="Google Shape;233;p8" descr="Screen Clipping"/>
          <p:cNvPicPr preferRelativeResize="0"/>
          <p:nvPr/>
        </p:nvPicPr>
        <p:blipFill rotWithShape="1">
          <a:blip r:embed="rId4">
            <a:alphaModFix/>
          </a:blip>
          <a:srcRect/>
          <a:stretch/>
        </p:blipFill>
        <p:spPr>
          <a:xfrm>
            <a:off x="6228184" y="2420888"/>
            <a:ext cx="2679215" cy="1572873"/>
          </a:xfrm>
          <a:prstGeom prst="rect">
            <a:avLst/>
          </a:prstGeom>
          <a:noFill/>
          <a:ln>
            <a:noFill/>
          </a:ln>
        </p:spPr>
      </p:pic>
      <p:pic>
        <p:nvPicPr>
          <p:cNvPr id="234" name="Google Shape;234;p8" descr="Screen Clipping"/>
          <p:cNvPicPr preferRelativeResize="0"/>
          <p:nvPr/>
        </p:nvPicPr>
        <p:blipFill rotWithShape="1">
          <a:blip r:embed="rId5">
            <a:alphaModFix/>
          </a:blip>
          <a:srcRect/>
          <a:stretch/>
        </p:blipFill>
        <p:spPr>
          <a:xfrm>
            <a:off x="3347864" y="1628800"/>
            <a:ext cx="2766919" cy="3251129"/>
          </a:xfrm>
          <a:prstGeom prst="rect">
            <a:avLst/>
          </a:prstGeom>
          <a:noFill/>
          <a:ln>
            <a:noFill/>
          </a:ln>
        </p:spPr>
      </p:pic>
      <p:pic>
        <p:nvPicPr>
          <p:cNvPr id="235" name="Google Shape;235;p8" descr="brac.png"/>
          <p:cNvPicPr preferRelativeResize="0"/>
          <p:nvPr/>
        </p:nvPicPr>
        <p:blipFill rotWithShape="1">
          <a:blip r:embed="rId6">
            <a:alphaModFix/>
          </a:blip>
          <a:srcRect/>
          <a:stretch/>
        </p:blipFill>
        <p:spPr>
          <a:xfrm>
            <a:off x="7884368" y="5733256"/>
            <a:ext cx="1259632" cy="112474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Pair Programming</a:t>
            </a:r>
            <a:endParaRPr/>
          </a:p>
        </p:txBody>
      </p:sp>
      <p:pic>
        <p:nvPicPr>
          <p:cNvPr id="241" name="Google Shape;241;p9"/>
          <p:cNvPicPr preferRelativeResize="0">
            <a:picLocks noGrp="1"/>
          </p:cNvPicPr>
          <p:nvPr>
            <p:ph type="body" idx="1"/>
          </p:nvPr>
        </p:nvPicPr>
        <p:blipFill rotWithShape="1">
          <a:blip r:embed="rId3">
            <a:alphaModFix/>
          </a:blip>
          <a:srcRect/>
          <a:stretch/>
        </p:blipFill>
        <p:spPr>
          <a:xfrm>
            <a:off x="0" y="2708920"/>
            <a:ext cx="5718408" cy="4005816"/>
          </a:xfrm>
          <a:prstGeom prst="rect">
            <a:avLst/>
          </a:prstGeom>
          <a:noFill/>
          <a:ln>
            <a:noFill/>
          </a:ln>
        </p:spPr>
      </p:pic>
      <p:sp>
        <p:nvSpPr>
          <p:cNvPr id="242" name="Google Shape;242;p9"/>
          <p:cNvSpPr txBox="1"/>
          <p:nvPr/>
        </p:nvSpPr>
        <p:spPr>
          <a:xfrm>
            <a:off x="1979712" y="1249046"/>
            <a:ext cx="6264696"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Two people code in share, they switch roles from observer to -navigator frequently</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Observing code produces better code, so less business cost.</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Support each other, better chance for learning.</a:t>
            </a:r>
            <a:endParaRPr/>
          </a:p>
        </p:txBody>
      </p:sp>
      <p:pic>
        <p:nvPicPr>
          <p:cNvPr id="243" name="Google Shape;243;p9" descr="brac.png"/>
          <p:cNvPicPr preferRelativeResize="0"/>
          <p:nvPr/>
        </p:nvPicPr>
        <p:blipFill rotWithShape="1">
          <a:blip r:embed="rId4">
            <a:alphaModFix/>
          </a:blip>
          <a:srcRect/>
          <a:stretch/>
        </p:blipFill>
        <p:spPr>
          <a:xfrm>
            <a:off x="7884368" y="5733256"/>
            <a:ext cx="1259632" cy="11247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2">
                                            <p:txEl>
                                              <p:pRg st="0" end="0"/>
                                            </p:txEl>
                                          </p:spTgt>
                                        </p:tgtEl>
                                        <p:attrNameLst>
                                          <p:attrName>style.visibility</p:attrName>
                                        </p:attrNameLst>
                                      </p:cBhvr>
                                      <p:to>
                                        <p:strVal val="visible"/>
                                      </p:to>
                                    </p:set>
                                    <p:animEffect transition="in" filter="fade">
                                      <p:cBhvr>
                                        <p:cTn id="7" dur="500"/>
                                        <p:tgtEl>
                                          <p:spTgt spid="2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2">
                                            <p:txEl>
                                              <p:pRg st="1" end="1"/>
                                            </p:txEl>
                                          </p:spTgt>
                                        </p:tgtEl>
                                        <p:attrNameLst>
                                          <p:attrName>style.visibility</p:attrName>
                                        </p:attrNameLst>
                                      </p:cBhvr>
                                      <p:to>
                                        <p:strVal val="visible"/>
                                      </p:to>
                                    </p:set>
                                    <p:animEffect transition="in" filter="fade">
                                      <p:cBhvr>
                                        <p:cTn id="12" dur="500"/>
                                        <p:tgtEl>
                                          <p:spTgt spid="2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2">
                                            <p:txEl>
                                              <p:pRg st="2" end="2"/>
                                            </p:txEl>
                                          </p:spTgt>
                                        </p:tgtEl>
                                        <p:attrNameLst>
                                          <p:attrName>style.visibility</p:attrName>
                                        </p:attrNameLst>
                                      </p:cBhvr>
                                      <p:to>
                                        <p:strVal val="visible"/>
                                      </p:to>
                                    </p:set>
                                    <p:animEffect transition="in" filter="fade">
                                      <p:cBhvr>
                                        <p:cTn id="17" dur="500"/>
                                        <p:tgtEl>
                                          <p:spTgt spid="242">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41"/>
                                        </p:tgtEl>
                                        <p:attrNameLst>
                                          <p:attrName>style.visibility</p:attrName>
                                        </p:attrNameLst>
                                      </p:cBhvr>
                                      <p:to>
                                        <p:strVal val="visible"/>
                                      </p:to>
                                    </p:set>
                                    <p:animEffect transition="in" filter="fade">
                                      <p:cBhvr>
                                        <p:cTn id="20" dur="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1483</Words>
  <Application>Microsoft Office PowerPoint</Application>
  <PresentationFormat>On-screen Show (4:3)</PresentationFormat>
  <Paragraphs>203</Paragraphs>
  <Slides>35</Slides>
  <Notes>35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35</vt:i4>
      </vt:variant>
    </vt:vector>
  </HeadingPairs>
  <TitlesOfParts>
    <vt:vector size="45" baseType="lpstr">
      <vt:lpstr>Noto Sans Symbols</vt:lpstr>
      <vt:lpstr>Calibri</vt:lpstr>
      <vt:lpstr>Tahoma</vt:lpstr>
      <vt:lpstr>Arial Black</vt:lpstr>
      <vt:lpstr>Helvetica Neue</vt:lpstr>
      <vt:lpstr>Bookman Old Style</vt:lpstr>
      <vt:lpstr>Gill Sans</vt:lpstr>
      <vt:lpstr>Arial</vt:lpstr>
      <vt:lpstr>Office Theme</vt:lpstr>
      <vt:lpstr>1_Office Theme</vt:lpstr>
      <vt:lpstr>CSE 470 – Agile Methodology</vt:lpstr>
      <vt:lpstr>Why we need Agile</vt:lpstr>
      <vt:lpstr>What is ‘Agility?’</vt:lpstr>
      <vt:lpstr>Agile Manifesto</vt:lpstr>
      <vt:lpstr>Agile Methodologies</vt:lpstr>
      <vt:lpstr>Extreme Programming</vt:lpstr>
      <vt:lpstr>XP Workflow</vt:lpstr>
      <vt:lpstr>XP Principle or Practice</vt:lpstr>
      <vt:lpstr>Pair Programming</vt:lpstr>
      <vt:lpstr>Unit Testing</vt:lpstr>
      <vt:lpstr>Refactoring</vt:lpstr>
      <vt:lpstr>Agile Unified Process</vt:lpstr>
      <vt:lpstr>AUP Phases</vt:lpstr>
      <vt:lpstr>AUP Disciplines</vt:lpstr>
      <vt:lpstr>PowerPoint Presentation</vt:lpstr>
      <vt:lpstr>Scrum</vt:lpstr>
      <vt:lpstr>PowerPoint Presentation</vt:lpstr>
      <vt:lpstr>Scrum Framework</vt:lpstr>
      <vt:lpstr>Scrum Roles</vt:lpstr>
      <vt:lpstr>Scrum Roles</vt:lpstr>
      <vt:lpstr>PowerPoint Presentation</vt:lpstr>
      <vt:lpstr>Artifact - Product Backlog</vt:lpstr>
      <vt:lpstr>Artifact - Product Backlog</vt:lpstr>
      <vt:lpstr>PowerPoint Presentation</vt:lpstr>
      <vt:lpstr>Artifact - Sprint Backlog</vt:lpstr>
      <vt:lpstr>PowerPoint Presentation</vt:lpstr>
      <vt:lpstr>Artifact - Sprint Board</vt:lpstr>
      <vt:lpstr>PowerPoint Presentation</vt:lpstr>
      <vt:lpstr>Ceremony - Daily Scrum Meeting</vt:lpstr>
      <vt:lpstr>Artifact – Burndown Chart</vt:lpstr>
      <vt:lpstr>Artifact – Burndown Chart</vt:lpstr>
      <vt:lpstr>PowerPoint Presentation</vt:lpstr>
      <vt:lpstr>Ceremony - Sprint Review</vt:lpstr>
      <vt:lpstr>Ceremony – Sprint Retrospective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470 – Agile Methodology</dc:title>
  <dc:creator>afrin</dc:creator>
  <cp:lastModifiedBy>Rabeeb Ibrat</cp:lastModifiedBy>
  <cp:revision>1</cp:revision>
  <dcterms:created xsi:type="dcterms:W3CDTF">2020-07-06T16:06:01Z</dcterms:created>
  <dcterms:modified xsi:type="dcterms:W3CDTF">2022-06-10T03:56:23Z</dcterms:modified>
</cp:coreProperties>
</file>